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handoutMasterIdLst>
    <p:handoutMasterId r:id="rId20"/>
  </p:handoutMasterIdLst>
  <p:sldIdLst>
    <p:sldId id="256" r:id="rId5"/>
    <p:sldId id="260" r:id="rId6"/>
    <p:sldId id="280" r:id="rId7"/>
    <p:sldId id="279" r:id="rId8"/>
    <p:sldId id="265" r:id="rId9"/>
    <p:sldId id="266" r:id="rId10"/>
    <p:sldId id="267" r:id="rId11"/>
    <p:sldId id="281" r:id="rId12"/>
    <p:sldId id="287" r:id="rId13"/>
    <p:sldId id="282" r:id="rId14"/>
    <p:sldId id="283" r:id="rId15"/>
    <p:sldId id="268" r:id="rId16"/>
    <p:sldId id="285" r:id="rId17"/>
    <p:sldId id="284" r:id="rId18"/>
    <p:sldId id="275" r:id="rId19"/>
  </p:sldIdLst>
  <p:sldSz cx="12192000" cy="6858000"/>
  <p:notesSz cx="6858000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9" autoAdjust="0"/>
    <p:restoredTop sz="96214" autoAdjust="0"/>
  </p:normalViewPr>
  <p:slideViewPr>
    <p:cSldViewPr snapToGrid="0">
      <p:cViewPr varScale="1">
        <p:scale>
          <a:sx n="67" d="100"/>
          <a:sy n="67" d="100"/>
        </p:scale>
        <p:origin x="64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8055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5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ECBD1BD3-EB21-4E27-833C-94E14B59E722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71800" cy="49805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4" y="9428584"/>
            <a:ext cx="2971800" cy="49805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5E7A13D6-16C8-4E7A-8ACD-03A0D19728D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815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65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922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689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537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8795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3006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6955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512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92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877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834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04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77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95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898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82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CFEE6-7763-468A-A27D-633A651033F3}" type="datetimeFigureOut">
              <a:rPr lang="nl-NL" smtClean="0"/>
              <a:t>7-2-2023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5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j.vandereem@hartenlustschool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Kiezen in leerjaar 2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580389" y="3708806"/>
            <a:ext cx="5725055" cy="2355494"/>
          </a:xfrm>
        </p:spPr>
        <p:txBody>
          <a:bodyPr/>
          <a:lstStyle/>
          <a:p>
            <a:endParaRPr lang="nl-NL" b="1" dirty="0">
              <a:solidFill>
                <a:schemeClr val="accent6"/>
              </a:solidFill>
            </a:endParaRPr>
          </a:p>
          <a:p>
            <a:endParaRPr lang="nl-NL" b="1" dirty="0">
              <a:solidFill>
                <a:schemeClr val="accent6"/>
              </a:solidFill>
            </a:endParaRPr>
          </a:p>
          <a:p>
            <a:endParaRPr lang="nl-NL" b="1" dirty="0">
              <a:solidFill>
                <a:schemeClr val="accent6"/>
              </a:solidFill>
            </a:endParaRPr>
          </a:p>
        </p:txBody>
      </p:sp>
      <p:pic>
        <p:nvPicPr>
          <p:cNvPr id="13" name="Tijdelijke aanduiding voor inhoud 12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328" y="2294638"/>
            <a:ext cx="4186237" cy="2793063"/>
          </a:xfrm>
        </p:spPr>
      </p:pic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99DAAA30-C917-4884-BEBE-BE77A1055A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24" y="3258979"/>
            <a:ext cx="6399584" cy="864380"/>
          </a:xfrm>
        </p:spPr>
      </p:pic>
    </p:spTree>
    <p:extLst>
      <p:ext uri="{BB962C8B-B14F-4D97-AF65-F5344CB8AC3E}">
        <p14:creationId xmlns:p14="http://schemas.microsoft.com/office/powerpoint/2010/main" val="198020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HAVO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470355"/>
            <a:ext cx="10042249" cy="5085189"/>
          </a:xfrm>
        </p:spPr>
        <p:txBody>
          <a:bodyPr>
            <a:normAutofit/>
          </a:bodyPr>
          <a:lstStyle/>
          <a:p>
            <a:r>
              <a:rPr lang="nl-NL" sz="2400" dirty="0"/>
              <a:t>Vier profielen op de havo met verplichte vakken:</a:t>
            </a:r>
            <a:br>
              <a:rPr lang="nl-NL" sz="2400" dirty="0"/>
            </a:br>
            <a:r>
              <a:rPr lang="nl-NL" sz="2400" b="1" dirty="0"/>
              <a:t>- Natuur en Techniek</a:t>
            </a:r>
            <a:br>
              <a:rPr lang="nl-NL" sz="2400" dirty="0"/>
            </a:br>
            <a:r>
              <a:rPr lang="nl-NL" sz="2400" dirty="0"/>
              <a:t>  wiskunde B, natuurkunde, scheikunde, biologie 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Cultuur en Maatschappij</a:t>
            </a:r>
            <a:br>
              <a:rPr lang="nl-NL" sz="2400" dirty="0"/>
            </a:br>
            <a:r>
              <a:rPr lang="nl-NL" sz="2400" dirty="0"/>
              <a:t>  geschiedenis, Duits, aardrijkskunde, wiskunde (beeldende vorming)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Economie en Maatschappij</a:t>
            </a:r>
            <a:br>
              <a:rPr lang="nl-NL" sz="2400" dirty="0"/>
            </a:br>
            <a:r>
              <a:rPr lang="nl-NL" sz="2400" dirty="0"/>
              <a:t>  economie, wiskunde (A/B), geschiedenis, aardrijkskunde/Duits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Natuur en Gezondheid</a:t>
            </a:r>
            <a:br>
              <a:rPr lang="nl-NL" sz="2400" dirty="0"/>
            </a:br>
            <a:r>
              <a:rPr lang="nl-NL" sz="2400" dirty="0"/>
              <a:t>  scheikunde, biologie, wiskunde, </a:t>
            </a:r>
            <a:br>
              <a:rPr lang="nl-NL" sz="2400" dirty="0"/>
            </a:br>
            <a:r>
              <a:rPr lang="nl-NL" sz="2400" dirty="0"/>
              <a:t>  (aardrijkskunde/natuurkunde (met wiskunde B))</a:t>
            </a:r>
          </a:p>
        </p:txBody>
      </p:sp>
    </p:spTree>
    <p:extLst>
      <p:ext uri="{BB962C8B-B14F-4D97-AF65-F5344CB8AC3E}">
        <p14:creationId xmlns:p14="http://schemas.microsoft.com/office/powerpoint/2010/main" val="4162063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HAVO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470355"/>
            <a:ext cx="9535811" cy="5239933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IT in het eindexamenpakket </a:t>
            </a:r>
            <a:r>
              <a:rPr lang="nl-NL" sz="2400" dirty="0">
                <a:sym typeface="Wingdings" panose="05000000000000000000" pitchFamily="2" charset="2"/>
              </a:rPr>
              <a:t> 7</a:t>
            </a:r>
            <a:r>
              <a:rPr lang="nl-NL" sz="2400" baseline="30000" dirty="0">
                <a:sym typeface="Wingdings" panose="05000000000000000000" pitchFamily="2" charset="2"/>
              </a:rPr>
              <a:t>e</a:t>
            </a:r>
            <a:r>
              <a:rPr lang="nl-NL" sz="2400" dirty="0">
                <a:sym typeface="Wingdings" panose="05000000000000000000" pitchFamily="2" charset="2"/>
              </a:rPr>
              <a:t> vak.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Voor de havo is een gemiddelde van een 6.8 vereist </a:t>
            </a:r>
            <a:r>
              <a:rPr lang="nl-NL" sz="2400" b="1" dirty="0"/>
              <a:t>of</a:t>
            </a:r>
            <a:r>
              <a:rPr lang="nl-NL" sz="2400" dirty="0"/>
              <a:t> examen gedaan hebben in 7 vakken.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Kernvakken moeten voldoende zijn.</a:t>
            </a:r>
            <a:br>
              <a:rPr lang="nl-NL" sz="2400" dirty="0"/>
            </a:br>
            <a:endParaRPr lang="nl-NL" sz="2400" dirty="0"/>
          </a:p>
          <a:p>
            <a:r>
              <a:rPr lang="nl-NL" sz="2400" b="1" dirty="0">
                <a:cs typeface="Arial" pitchFamily="34" charset="0"/>
              </a:rPr>
              <a:t>Profiel eisen kunnen per havo school verschillen!</a:t>
            </a:r>
            <a:br>
              <a:rPr lang="nl-NL" sz="2400" b="1" dirty="0">
                <a:cs typeface="Arial" pitchFamily="34" charset="0"/>
              </a:rPr>
            </a:br>
            <a:br>
              <a:rPr lang="nl-NL" sz="2400" b="1" dirty="0">
                <a:cs typeface="Arial" pitchFamily="34" charset="0"/>
              </a:rPr>
            </a:br>
            <a:endParaRPr lang="nl-NL" sz="2400" b="1" dirty="0">
              <a:cs typeface="Arial" pitchFamily="34" charset="0"/>
            </a:endParaRPr>
          </a:p>
          <a:p>
            <a:r>
              <a:rPr lang="nl-NL" sz="2400" b="1" dirty="0">
                <a:cs typeface="Arial" pitchFamily="34" charset="0"/>
              </a:rPr>
              <a:t>INFORMEER TIJDIG BIJ DE SCHOOL VAN UW KEUZE, </a:t>
            </a:r>
            <a:br>
              <a:rPr lang="nl-NL" sz="2400" b="1" dirty="0">
                <a:cs typeface="Arial" pitchFamily="34" charset="0"/>
              </a:rPr>
            </a:br>
            <a:r>
              <a:rPr lang="nl-NL" sz="2400" b="1" dirty="0">
                <a:cs typeface="Arial" pitchFamily="34" charset="0"/>
              </a:rPr>
              <a:t>WELKE (AANVULLENDE) EISEN ER WORDEN GESTELD!</a:t>
            </a:r>
            <a:br>
              <a:rPr lang="nl-NL" sz="2400" b="1" dirty="0">
                <a:cs typeface="Arial" pitchFamily="34" charset="0"/>
              </a:rPr>
            </a:br>
            <a:endParaRPr lang="nl-NL" sz="24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936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Voor wie niet kiezen kan/wil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8596668" cy="4879238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Examen doen in </a:t>
            </a: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Ne, En, </a:t>
            </a:r>
            <a:r>
              <a:rPr lang="nl-NL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</a:t>
            </a: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ns1, bi, </a:t>
            </a:r>
            <a:r>
              <a:rPr lang="nl-NL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</a:t>
            </a: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betekent dat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ALLE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profielen in het mbo open staan zonder extra toelatingseisen.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Van leerjaar 2 naar leerjaar 3 moet je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óf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bv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óf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ITTL (media) kiezen.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 err="1">
                <a:latin typeface="Arial" pitchFamily="34" charset="0"/>
                <a:cs typeface="Arial" pitchFamily="34" charset="0"/>
              </a:rPr>
              <a:t>Qompas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opdrachten moeten gemaakt zijn.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54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Procedure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9493608" cy="4879238"/>
          </a:xfrm>
        </p:spPr>
        <p:txBody>
          <a:bodyPr>
            <a:normAutofit fontScale="85000" lnSpcReduction="10000"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Vakdocenten geven advies over het vak.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wordt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thuis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met ouder(s)/verzorger(s) bepaald. Een keuzeformulier wordt ingevuld en ondertekend.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latin typeface="Arial" pitchFamily="34" charset="0"/>
                <a:cs typeface="Arial" pitchFamily="34" charset="0"/>
              </a:rPr>
              <a:t>Profielkeuze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bij keuze havo optie moet aangegeven worden op het keuzeformulier.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wordt, aan de hand van het keuzeformulier, door de leerling met de persoonlijk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mentor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besproken (eventueel advies van de decaan).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formulier wordt door de mentor ondertekend en ingeleverd bij de administratie.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latin typeface="Arial" pitchFamily="34" charset="0"/>
                <a:cs typeface="Arial" pitchFamily="34" charset="0"/>
              </a:rPr>
              <a:t>Vakkenpakket moet vóór 17 maart bij de administratie ingeleverd zijn.</a:t>
            </a:r>
          </a:p>
        </p:txBody>
      </p:sp>
    </p:spTree>
    <p:extLst>
      <p:ext uri="{BB962C8B-B14F-4D97-AF65-F5344CB8AC3E}">
        <p14:creationId xmlns:p14="http://schemas.microsoft.com/office/powerpoint/2010/main" val="2618212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71FEB48-6E03-42BB-7918-C5E91CFB1A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549032"/>
              </p:ext>
            </p:extLst>
          </p:nvPr>
        </p:nvGraphicFramePr>
        <p:xfrm>
          <a:off x="2968283" y="-43885"/>
          <a:ext cx="4877630" cy="6901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667177" imgH="8019676" progId="AcroExch.Document.DC">
                  <p:embed/>
                </p:oleObj>
              </mc:Choice>
              <mc:Fallback>
                <p:oleObj name="Acrobat Document" r:id="rId2" imgW="5667177" imgH="801967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68283" y="-43885"/>
                        <a:ext cx="4877630" cy="6901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7865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Bij vragen en twijfel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8596668" cy="4879238"/>
          </a:xfrm>
        </p:spPr>
        <p:txBody>
          <a:bodyPr>
            <a:normAutofit/>
          </a:bodyPr>
          <a:lstStyle/>
          <a:p>
            <a:r>
              <a:rPr lang="nl-NL" sz="2400" dirty="0"/>
              <a:t>Keuzeprogramma </a:t>
            </a:r>
            <a:r>
              <a:rPr lang="nl-NL" sz="2400" dirty="0" err="1"/>
              <a:t>Qompas</a:t>
            </a:r>
            <a:r>
              <a:rPr lang="nl-NL" sz="2400" dirty="0"/>
              <a:t> – klassendocent.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>
                <a:cs typeface="Arial" pitchFamily="34" charset="0"/>
              </a:rPr>
              <a:t>Bezoek open dagen.</a:t>
            </a:r>
            <a:br>
              <a:rPr lang="nl-NL" sz="2400" dirty="0">
                <a:cs typeface="Arial" pitchFamily="34" charset="0"/>
              </a:rPr>
            </a:br>
            <a:endParaRPr lang="nl-NL" sz="2400" dirty="0">
              <a:cs typeface="Arial" pitchFamily="34" charset="0"/>
            </a:endParaRPr>
          </a:p>
          <a:p>
            <a:r>
              <a:rPr lang="nl-NL" sz="2400" dirty="0">
                <a:cs typeface="Arial" pitchFamily="34" charset="0"/>
              </a:rPr>
              <a:t>Beroep-interesse testen in de studiewijzer </a:t>
            </a:r>
            <a:r>
              <a:rPr lang="nl-NL" sz="2400" dirty="0">
                <a:cs typeface="Arial" pitchFamily="34" charset="0"/>
                <a:sym typeface="Wingdings" panose="05000000000000000000" pitchFamily="2" charset="2"/>
              </a:rPr>
              <a:t> LOB.</a:t>
            </a:r>
            <a:br>
              <a:rPr lang="nl-NL" sz="2400" dirty="0">
                <a:cs typeface="Arial" pitchFamily="34" charset="0"/>
                <a:sym typeface="Wingdings" panose="05000000000000000000" pitchFamily="2" charset="2"/>
              </a:rPr>
            </a:br>
            <a:endParaRPr lang="nl-NL" sz="2400" dirty="0">
              <a:cs typeface="Arial" pitchFamily="34" charset="0"/>
              <a:sym typeface="Wingdings" panose="05000000000000000000" pitchFamily="2" charset="2"/>
            </a:endParaRPr>
          </a:p>
          <a:p>
            <a:r>
              <a:rPr lang="nl-NL" sz="2400" dirty="0"/>
              <a:t>Neem contact op met de decaan</a:t>
            </a:r>
            <a:br>
              <a:rPr lang="nl-NL" sz="2400" dirty="0"/>
            </a:br>
            <a:r>
              <a:rPr lang="nl-NL" sz="2400" dirty="0">
                <a:hlinkClick r:id="rId2"/>
              </a:rPr>
              <a:t>j.vandereem@hartenlustschool.nl</a:t>
            </a:r>
            <a:br>
              <a:rPr lang="nl-NL" sz="2400" dirty="0">
                <a:cs typeface="Arial" pitchFamily="34" charset="0"/>
              </a:rPr>
            </a:br>
            <a:endParaRPr lang="nl-NL" sz="2400" dirty="0">
              <a:cs typeface="Arial" pitchFamily="34" charset="0"/>
            </a:endParaRPr>
          </a:p>
          <a:p>
            <a:endParaRPr lang="nl-NL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8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/>
          </a:bodyPr>
          <a:lstStyle/>
          <a:p>
            <a:r>
              <a:rPr lang="nl-NL" sz="2400" dirty="0"/>
              <a:t>LOB – Loopbaan Oriëntatie Begeleiding.</a:t>
            </a:r>
            <a:br>
              <a:rPr lang="nl-NL" sz="2400" dirty="0"/>
            </a:br>
            <a:r>
              <a:rPr lang="nl-NL" sz="2400" dirty="0"/>
              <a:t>- </a:t>
            </a:r>
            <a:r>
              <a:rPr lang="nl-NL" sz="2400" dirty="0" err="1"/>
              <a:t>Qompas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Informatie over de profielen, vervolgopleidingen en de keuze voor een passend vakkenpakket.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Algemene vragen.</a:t>
            </a:r>
          </a:p>
        </p:txBody>
      </p:sp>
    </p:spTree>
    <p:extLst>
      <p:ext uri="{BB962C8B-B14F-4D97-AF65-F5344CB8AC3E}">
        <p14:creationId xmlns:p14="http://schemas.microsoft.com/office/powerpoint/2010/main" val="276316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LOB – Loopbaan Oriëntatie Begeleiding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/>
          </a:bodyPr>
          <a:lstStyle/>
          <a:p>
            <a:r>
              <a:rPr lang="nl-NL" sz="2400" dirty="0"/>
              <a:t>Decaan</a:t>
            </a:r>
            <a:br>
              <a:rPr lang="nl-NL" sz="2400" dirty="0"/>
            </a:br>
            <a:r>
              <a:rPr lang="nl-NL" sz="2400" dirty="0"/>
              <a:t>- begeleidt en geeft voorlichting en informatie over (vakkenpakket) keuze en vervolgopleidingen.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 err="1"/>
              <a:t>Qompas</a:t>
            </a:r>
            <a:r>
              <a:rPr lang="nl-NL" sz="2400" dirty="0"/>
              <a:t> methode</a:t>
            </a:r>
            <a:br>
              <a:rPr lang="nl-NL" sz="2400" dirty="0"/>
            </a:br>
            <a:r>
              <a:rPr lang="nl-NL" sz="2400" dirty="0"/>
              <a:t>- digitaal</a:t>
            </a:r>
            <a:br>
              <a:rPr lang="nl-NL" sz="2400" dirty="0"/>
            </a:br>
            <a:r>
              <a:rPr lang="nl-NL" sz="2400" dirty="0"/>
              <a:t>- loopbaandossier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ELO</a:t>
            </a:r>
            <a:br>
              <a:rPr lang="nl-NL" sz="2400" dirty="0"/>
            </a:br>
            <a:r>
              <a:rPr lang="nl-NL" sz="2400" dirty="0"/>
              <a:t>- interesse testen</a:t>
            </a:r>
            <a:br>
              <a:rPr lang="nl-NL" sz="2400" dirty="0"/>
            </a:br>
            <a:r>
              <a:rPr lang="nl-NL" sz="2400" dirty="0"/>
              <a:t>- informatie over vervolgopleidingen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5167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Vier profielen op </a:t>
            </a:r>
            <a:r>
              <a:rPr lang="nl-NL"/>
              <a:t>de mavo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10000044" cy="4688551"/>
          </a:xfrm>
        </p:spPr>
        <p:txBody>
          <a:bodyPr>
            <a:normAutofit lnSpcReduction="10000"/>
          </a:bodyPr>
          <a:lstStyle/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Techniek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Technisch, transport en logistiek.</a:t>
            </a:r>
            <a:br>
              <a:rPr lang="nl-NL" sz="2400" dirty="0"/>
            </a:br>
            <a:endParaRPr lang="nl-NL" sz="2400" dirty="0"/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Zorg en welzijn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Verzorging, sport, horeca, kunst.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Economie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Administratie, handel, marketing.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Landbouw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Landbouw, veeteelt, tuinbouw, bloemen, dierverzorging, voeding.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510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Line 38"/>
          <p:cNvSpPr>
            <a:spLocks noChangeShapeType="1"/>
          </p:cNvSpPr>
          <p:nvPr/>
        </p:nvSpPr>
        <p:spPr bwMode="auto">
          <a:xfrm flipH="1" flipV="1">
            <a:off x="1253800" y="701719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7" name="Oval 28"/>
          <p:cNvSpPr>
            <a:spLocks noChangeArrowheads="1"/>
          </p:cNvSpPr>
          <p:nvPr/>
        </p:nvSpPr>
        <p:spPr bwMode="auto">
          <a:xfrm>
            <a:off x="678474" y="3017754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re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61637" y="3438569"/>
            <a:ext cx="649288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ne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95037" y="3440157"/>
            <a:ext cx="649288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en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901500" y="414382"/>
            <a:ext cx="576262" cy="5762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054025" y="414382"/>
            <a:ext cx="576262" cy="576262"/>
          </a:xfrm>
          <a:prstGeom prst="ellipse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ns1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1225" y="414382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717850" y="414382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3054025" y="1855832"/>
            <a:ext cx="576262" cy="57626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ak</a:t>
            </a: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81225" y="37973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3" name="Oval 18"/>
          <p:cNvSpPr>
            <a:spLocks noChangeArrowheads="1"/>
          </p:cNvSpPr>
          <p:nvPr/>
        </p:nvSpPr>
        <p:spPr bwMode="auto">
          <a:xfrm>
            <a:off x="1901500" y="3797344"/>
            <a:ext cx="576262" cy="57626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ec</a:t>
            </a:r>
          </a:p>
        </p:txBody>
      </p:sp>
      <p:sp>
        <p:nvSpPr>
          <p:cNvPr id="15" name="Oval 20"/>
          <p:cNvSpPr>
            <a:spLocks noChangeArrowheads="1"/>
          </p:cNvSpPr>
          <p:nvPr/>
        </p:nvSpPr>
        <p:spPr bwMode="auto">
          <a:xfrm>
            <a:off x="3054025" y="3222669"/>
            <a:ext cx="576262" cy="576263"/>
          </a:xfrm>
          <a:prstGeom prst="ellipse">
            <a:avLst/>
          </a:prstGeom>
          <a:solidFill>
            <a:srgbClr val="66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5717850" y="37973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4781225" y="5599157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5717850" y="5599157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606100" y="3941807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lo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 flipV="1">
            <a:off x="1396675" y="2141582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" name="Line 31"/>
          <p:cNvSpPr>
            <a:spLocks noChangeShapeType="1"/>
          </p:cNvSpPr>
          <p:nvPr/>
        </p:nvSpPr>
        <p:spPr bwMode="auto">
          <a:xfrm>
            <a:off x="2477762" y="214158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 flipV="1">
            <a:off x="3630287" y="2143169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" name="Line 40"/>
          <p:cNvSpPr>
            <a:spLocks noChangeShapeType="1"/>
          </p:cNvSpPr>
          <p:nvPr/>
        </p:nvSpPr>
        <p:spPr bwMode="auto">
          <a:xfrm>
            <a:off x="2477762" y="701719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" name="Line 41"/>
          <p:cNvSpPr>
            <a:spLocks noChangeShapeType="1"/>
          </p:cNvSpPr>
          <p:nvPr/>
        </p:nvSpPr>
        <p:spPr bwMode="auto">
          <a:xfrm>
            <a:off x="3630287" y="701719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" name="Line 42"/>
          <p:cNvSpPr>
            <a:spLocks noChangeShapeType="1"/>
          </p:cNvSpPr>
          <p:nvPr/>
        </p:nvSpPr>
        <p:spPr bwMode="auto">
          <a:xfrm>
            <a:off x="5357487" y="701719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" name="Line 43"/>
          <p:cNvSpPr>
            <a:spLocks noChangeShapeType="1"/>
          </p:cNvSpPr>
          <p:nvPr/>
        </p:nvSpPr>
        <p:spPr bwMode="auto">
          <a:xfrm>
            <a:off x="1396675" y="4086269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>
            <a:off x="1253800" y="4086269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" name="Line 52"/>
          <p:cNvSpPr>
            <a:spLocks noChangeShapeType="1"/>
          </p:cNvSpPr>
          <p:nvPr/>
        </p:nvSpPr>
        <p:spPr bwMode="auto">
          <a:xfrm>
            <a:off x="5357487" y="588808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5357487" y="408468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3" name="Oval 57"/>
          <p:cNvSpPr>
            <a:spLocks noChangeArrowheads="1"/>
          </p:cNvSpPr>
          <p:nvPr/>
        </p:nvSpPr>
        <p:spPr bwMode="auto">
          <a:xfrm>
            <a:off x="6726012" y="378663"/>
            <a:ext cx="1944687" cy="647700"/>
          </a:xfrm>
          <a:prstGeom prst="ellipse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techniek</a:t>
            </a:r>
          </a:p>
        </p:txBody>
      </p:sp>
      <p:sp>
        <p:nvSpPr>
          <p:cNvPr id="34" name="Oval 58"/>
          <p:cNvSpPr>
            <a:spLocks noChangeArrowheads="1"/>
          </p:cNvSpPr>
          <p:nvPr/>
        </p:nvSpPr>
        <p:spPr bwMode="auto">
          <a:xfrm>
            <a:off x="6746433" y="1820113"/>
            <a:ext cx="1944688" cy="6477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Zorg &amp; welzijn</a:t>
            </a:r>
          </a:p>
        </p:txBody>
      </p:sp>
      <p:sp>
        <p:nvSpPr>
          <p:cNvPr id="35" name="Oval 59"/>
          <p:cNvSpPr>
            <a:spLocks noChangeArrowheads="1"/>
          </p:cNvSpPr>
          <p:nvPr/>
        </p:nvSpPr>
        <p:spPr bwMode="auto">
          <a:xfrm>
            <a:off x="6688639" y="3760832"/>
            <a:ext cx="1944688" cy="647700"/>
          </a:xfrm>
          <a:prstGeom prst="ellipse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economie</a:t>
            </a:r>
          </a:p>
        </p:txBody>
      </p:sp>
      <p:sp>
        <p:nvSpPr>
          <p:cNvPr id="36" name="Oval 60"/>
          <p:cNvSpPr>
            <a:spLocks noChangeArrowheads="1"/>
          </p:cNvSpPr>
          <p:nvPr/>
        </p:nvSpPr>
        <p:spPr bwMode="auto">
          <a:xfrm>
            <a:off x="6688639" y="5562644"/>
            <a:ext cx="1944688" cy="6477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landbouw</a:t>
            </a:r>
          </a:p>
        </p:txBody>
      </p:sp>
      <p:sp>
        <p:nvSpPr>
          <p:cNvPr id="37" name="Oval 65"/>
          <p:cNvSpPr>
            <a:spLocks noChangeArrowheads="1"/>
          </p:cNvSpPr>
          <p:nvPr/>
        </p:nvSpPr>
        <p:spPr bwMode="auto">
          <a:xfrm>
            <a:off x="3054025" y="4375194"/>
            <a:ext cx="576262" cy="576263"/>
          </a:xfrm>
          <a:prstGeom prst="ellipse">
            <a:avLst/>
          </a:prstGeom>
          <a:solidFill>
            <a:srgbClr val="66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du</a:t>
            </a:r>
          </a:p>
        </p:txBody>
      </p:sp>
      <p:sp>
        <p:nvSpPr>
          <p:cNvPr id="38" name="Line 69"/>
          <p:cNvSpPr>
            <a:spLocks noChangeShapeType="1"/>
          </p:cNvSpPr>
          <p:nvPr/>
        </p:nvSpPr>
        <p:spPr bwMode="auto">
          <a:xfrm>
            <a:off x="1253800" y="70171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" name="Line 72"/>
          <p:cNvSpPr>
            <a:spLocks noChangeShapeType="1"/>
          </p:cNvSpPr>
          <p:nvPr/>
        </p:nvSpPr>
        <p:spPr bwMode="auto">
          <a:xfrm flipH="1">
            <a:off x="1253800" y="5886494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1901500" y="1854244"/>
            <a:ext cx="576262" cy="5762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bi</a:t>
            </a:r>
          </a:p>
        </p:txBody>
      </p:sp>
      <p:sp>
        <p:nvSpPr>
          <p:cNvPr id="41" name="Oval 12"/>
          <p:cNvSpPr>
            <a:spLocks noChangeArrowheads="1"/>
          </p:cNvSpPr>
          <p:nvPr/>
        </p:nvSpPr>
        <p:spPr bwMode="auto">
          <a:xfrm>
            <a:off x="3054025" y="1279569"/>
            <a:ext cx="576262" cy="57626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054025" y="2432094"/>
            <a:ext cx="576262" cy="57626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gs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781225" y="18542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717850" y="18542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2188837" y="1568494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6" name="Line 32"/>
          <p:cNvSpPr>
            <a:spLocks noChangeShapeType="1"/>
          </p:cNvSpPr>
          <p:nvPr/>
        </p:nvSpPr>
        <p:spPr bwMode="auto">
          <a:xfrm>
            <a:off x="2188837" y="24305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7" name="Line 33"/>
          <p:cNvSpPr>
            <a:spLocks noChangeShapeType="1"/>
          </p:cNvSpPr>
          <p:nvPr/>
        </p:nvSpPr>
        <p:spPr bwMode="auto">
          <a:xfrm>
            <a:off x="3630287" y="156690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630287" y="2721019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>
            <a:off x="5357487" y="2143169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" name="Line 70"/>
          <p:cNvSpPr>
            <a:spLocks noChangeShapeType="1"/>
          </p:cNvSpPr>
          <p:nvPr/>
        </p:nvSpPr>
        <p:spPr bwMode="auto">
          <a:xfrm flipH="1">
            <a:off x="1396675" y="214158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1" name="Line 73"/>
          <p:cNvSpPr>
            <a:spLocks noChangeShapeType="1"/>
          </p:cNvSpPr>
          <p:nvPr/>
        </p:nvSpPr>
        <p:spPr bwMode="auto">
          <a:xfrm>
            <a:off x="2188837" y="156690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" name="Line 74"/>
          <p:cNvSpPr>
            <a:spLocks noChangeShapeType="1"/>
          </p:cNvSpPr>
          <p:nvPr/>
        </p:nvSpPr>
        <p:spPr bwMode="auto">
          <a:xfrm flipH="1">
            <a:off x="2188837" y="2721019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3" name="Line 75"/>
          <p:cNvSpPr>
            <a:spLocks noChangeShapeType="1"/>
          </p:cNvSpPr>
          <p:nvPr/>
        </p:nvSpPr>
        <p:spPr bwMode="auto">
          <a:xfrm>
            <a:off x="5070150" y="1568494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" name="Line 76"/>
          <p:cNvSpPr>
            <a:spLocks noChangeShapeType="1"/>
          </p:cNvSpPr>
          <p:nvPr/>
        </p:nvSpPr>
        <p:spPr bwMode="auto">
          <a:xfrm flipV="1">
            <a:off x="5070150" y="24305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5" name="Line 77"/>
          <p:cNvSpPr>
            <a:spLocks noChangeShapeType="1"/>
          </p:cNvSpPr>
          <p:nvPr/>
        </p:nvSpPr>
        <p:spPr bwMode="auto">
          <a:xfrm flipV="1">
            <a:off x="2188837" y="3510007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" name="Line 78"/>
          <p:cNvSpPr>
            <a:spLocks noChangeShapeType="1"/>
          </p:cNvSpPr>
          <p:nvPr/>
        </p:nvSpPr>
        <p:spPr bwMode="auto">
          <a:xfrm>
            <a:off x="2188837" y="351000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7" name="Line 79"/>
          <p:cNvSpPr>
            <a:spLocks noChangeShapeType="1"/>
          </p:cNvSpPr>
          <p:nvPr/>
        </p:nvSpPr>
        <p:spPr bwMode="auto">
          <a:xfrm>
            <a:off x="2188837" y="437360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Line 80"/>
          <p:cNvSpPr>
            <a:spLocks noChangeShapeType="1"/>
          </p:cNvSpPr>
          <p:nvPr/>
        </p:nvSpPr>
        <p:spPr bwMode="auto">
          <a:xfrm flipH="1">
            <a:off x="2188837" y="473555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9" name="Line 83"/>
          <p:cNvSpPr>
            <a:spLocks noChangeShapeType="1"/>
          </p:cNvSpPr>
          <p:nvPr/>
        </p:nvSpPr>
        <p:spPr bwMode="auto">
          <a:xfrm>
            <a:off x="3630287" y="351000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0" name="Line 84"/>
          <p:cNvSpPr>
            <a:spLocks noChangeShapeType="1"/>
          </p:cNvSpPr>
          <p:nvPr/>
        </p:nvSpPr>
        <p:spPr bwMode="auto">
          <a:xfrm>
            <a:off x="5070150" y="35100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" name="Line 87"/>
          <p:cNvSpPr>
            <a:spLocks noChangeShapeType="1"/>
          </p:cNvSpPr>
          <p:nvPr/>
        </p:nvSpPr>
        <p:spPr bwMode="auto">
          <a:xfrm flipV="1">
            <a:off x="3630287" y="473555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2" name="Line 88"/>
          <p:cNvSpPr>
            <a:spLocks noChangeShapeType="1"/>
          </p:cNvSpPr>
          <p:nvPr/>
        </p:nvSpPr>
        <p:spPr bwMode="auto">
          <a:xfrm flipV="1">
            <a:off x="5070150" y="437360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3" name="Oval 24"/>
          <p:cNvSpPr>
            <a:spLocks noChangeArrowheads="1"/>
          </p:cNvSpPr>
          <p:nvPr/>
        </p:nvSpPr>
        <p:spPr bwMode="auto">
          <a:xfrm>
            <a:off x="3054025" y="5094332"/>
            <a:ext cx="576262" cy="576262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ns1</a:t>
            </a:r>
          </a:p>
        </p:txBody>
      </p:sp>
      <p:sp>
        <p:nvSpPr>
          <p:cNvPr id="64" name="Oval 91"/>
          <p:cNvSpPr>
            <a:spLocks noChangeArrowheads="1"/>
          </p:cNvSpPr>
          <p:nvPr/>
        </p:nvSpPr>
        <p:spPr bwMode="auto">
          <a:xfrm>
            <a:off x="1901500" y="5599157"/>
            <a:ext cx="576262" cy="576262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65" name="Line 95"/>
          <p:cNvSpPr>
            <a:spLocks noChangeShapeType="1"/>
          </p:cNvSpPr>
          <p:nvPr/>
        </p:nvSpPr>
        <p:spPr bwMode="auto">
          <a:xfrm flipV="1">
            <a:off x="2188837" y="538325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6" name="Line 96"/>
          <p:cNvSpPr>
            <a:spLocks noChangeShapeType="1"/>
          </p:cNvSpPr>
          <p:nvPr/>
        </p:nvSpPr>
        <p:spPr bwMode="auto">
          <a:xfrm>
            <a:off x="2188837" y="538325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7" name="Line 97"/>
          <p:cNvSpPr>
            <a:spLocks noChangeShapeType="1"/>
          </p:cNvSpPr>
          <p:nvPr/>
        </p:nvSpPr>
        <p:spPr bwMode="auto">
          <a:xfrm>
            <a:off x="2188837" y="617541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" name="Line 98"/>
          <p:cNvSpPr>
            <a:spLocks noChangeShapeType="1"/>
          </p:cNvSpPr>
          <p:nvPr/>
        </p:nvSpPr>
        <p:spPr bwMode="auto">
          <a:xfrm flipH="1">
            <a:off x="2188837" y="6391319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9" name="Line 99"/>
          <p:cNvSpPr>
            <a:spLocks noChangeShapeType="1"/>
          </p:cNvSpPr>
          <p:nvPr/>
        </p:nvSpPr>
        <p:spPr bwMode="auto">
          <a:xfrm>
            <a:off x="3630287" y="538325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" name="Line 100"/>
          <p:cNvSpPr>
            <a:spLocks noChangeShapeType="1"/>
          </p:cNvSpPr>
          <p:nvPr/>
        </p:nvSpPr>
        <p:spPr bwMode="auto">
          <a:xfrm>
            <a:off x="5070150" y="538325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" name="Oval 102"/>
          <p:cNvSpPr>
            <a:spLocks noChangeArrowheads="1"/>
          </p:cNvSpPr>
          <p:nvPr/>
        </p:nvSpPr>
        <p:spPr bwMode="auto">
          <a:xfrm>
            <a:off x="3054025" y="6102394"/>
            <a:ext cx="576262" cy="57626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bi</a:t>
            </a:r>
          </a:p>
        </p:txBody>
      </p:sp>
      <p:sp>
        <p:nvSpPr>
          <p:cNvPr id="72" name="Line 103"/>
          <p:cNvSpPr>
            <a:spLocks noChangeShapeType="1"/>
          </p:cNvSpPr>
          <p:nvPr/>
        </p:nvSpPr>
        <p:spPr bwMode="auto">
          <a:xfrm>
            <a:off x="3630287" y="6391319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3" name="Line 104"/>
          <p:cNvSpPr>
            <a:spLocks noChangeShapeType="1"/>
          </p:cNvSpPr>
          <p:nvPr/>
        </p:nvSpPr>
        <p:spPr bwMode="auto">
          <a:xfrm>
            <a:off x="5070150" y="6175419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" name="Oval 28"/>
          <p:cNvSpPr>
            <a:spLocks noChangeArrowheads="1"/>
          </p:cNvSpPr>
          <p:nvPr/>
        </p:nvSpPr>
        <p:spPr bwMode="auto">
          <a:xfrm>
            <a:off x="1066475" y="4011657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 err="1"/>
              <a:t>kckv</a:t>
            </a:r>
            <a:endParaRPr lang="nl-NL" b="1" dirty="0"/>
          </a:p>
        </p:txBody>
      </p:sp>
      <p:sp>
        <p:nvSpPr>
          <p:cNvPr id="76" name="Oval 28">
            <a:extLst>
              <a:ext uri="{FF2B5EF4-FFF2-40B4-BE49-F238E27FC236}">
                <a16:creationId xmlns:a16="http://schemas.microsoft.com/office/drawing/2014/main" id="{D23958A9-8499-4D96-AA95-7D328563D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30" y="4480763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 err="1"/>
              <a:t>Bte</a:t>
            </a:r>
            <a:r>
              <a:rPr lang="nl-NL" b="1" dirty="0"/>
              <a:t>/IT</a:t>
            </a:r>
          </a:p>
        </p:txBody>
      </p:sp>
    </p:spTree>
    <p:extLst>
      <p:ext uri="{BB962C8B-B14F-4D97-AF65-F5344CB8AC3E}">
        <p14:creationId xmlns:p14="http://schemas.microsoft.com/office/powerpoint/2010/main" val="155402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Vakkenpakketkeuze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/>
          </a:bodyPr>
          <a:lstStyle/>
          <a:p>
            <a:r>
              <a:rPr lang="nl-NL" sz="2400" dirty="0"/>
              <a:t>Je moet </a:t>
            </a:r>
            <a:r>
              <a:rPr lang="nl-NL" sz="2400" b="1" dirty="0"/>
              <a:t>zeven</a:t>
            </a:r>
            <a:r>
              <a:rPr lang="nl-NL" sz="2400" dirty="0"/>
              <a:t> vakken kiezen.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>
                <a:cs typeface="Arial" charset="0"/>
              </a:rPr>
              <a:t>Verplicht: Ne, En, lo, re, </a:t>
            </a:r>
            <a:r>
              <a:rPr lang="nl-NL" sz="2400" dirty="0" err="1">
                <a:cs typeface="Arial" charset="0"/>
              </a:rPr>
              <a:t>kckv</a:t>
            </a:r>
            <a:r>
              <a:rPr lang="nl-NL" sz="2400" dirty="0">
                <a:cs typeface="Arial" charset="0"/>
              </a:rPr>
              <a:t>, </a:t>
            </a:r>
            <a:r>
              <a:rPr lang="nl-NL" sz="2400" b="1" dirty="0" err="1">
                <a:cs typeface="Arial" charset="0"/>
              </a:rPr>
              <a:t>bte</a:t>
            </a:r>
            <a:r>
              <a:rPr lang="nl-NL" sz="2400" b="1" dirty="0">
                <a:cs typeface="Arial" charset="0"/>
              </a:rPr>
              <a:t> of IT </a:t>
            </a:r>
            <a:r>
              <a:rPr lang="nl-NL" sz="2400" dirty="0">
                <a:cs typeface="Arial" charset="0"/>
              </a:rPr>
              <a:t>(media).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KCKV (kunstvakken culturele kunstzinnige vorming) wordt in leerjaar 3 met een schoolexamencijfer afgerond; </a:t>
            </a:r>
            <a:r>
              <a:rPr lang="nl-NL" sz="2400" dirty="0" err="1">
                <a:cs typeface="Arial" charset="0"/>
              </a:rPr>
              <a:t>kckv</a:t>
            </a:r>
            <a:r>
              <a:rPr lang="nl-NL" sz="2400" dirty="0">
                <a:cs typeface="Arial" charset="0"/>
              </a:rPr>
              <a:t> moet voldoende zijn voor bevordering naar leerjaar 4.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Gekozen vakkenpakket sluit aan de vervolgopleiding of richting aan.</a:t>
            </a:r>
          </a:p>
        </p:txBody>
      </p:sp>
    </p:spTree>
    <p:extLst>
      <p:ext uri="{BB962C8B-B14F-4D97-AF65-F5344CB8AC3E}">
        <p14:creationId xmlns:p14="http://schemas.microsoft.com/office/powerpoint/2010/main" val="2459266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NASK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/>
          </a:bodyPr>
          <a:lstStyle/>
          <a:p>
            <a:r>
              <a:rPr lang="nl-NL" sz="2400" dirty="0"/>
              <a:t>NASK</a:t>
            </a:r>
            <a:br>
              <a:rPr lang="nl-NL" sz="2400" dirty="0"/>
            </a:br>
            <a:r>
              <a:rPr lang="nl-NL" sz="2400" dirty="0"/>
              <a:t>- natuurkunde (</a:t>
            </a:r>
            <a:r>
              <a:rPr lang="nl-NL" sz="2400" dirty="0" err="1"/>
              <a:t>nask</a:t>
            </a:r>
            <a:r>
              <a:rPr lang="nl-NL" sz="2400" dirty="0"/>
              <a:t> I) = studie van ‘levenloze’ natuur</a:t>
            </a:r>
            <a:br>
              <a:rPr lang="nl-NL" sz="2400" dirty="0"/>
            </a:br>
            <a:r>
              <a:rPr lang="nl-NL" sz="2400" dirty="0"/>
              <a:t>- scheikunde (</a:t>
            </a:r>
            <a:r>
              <a:rPr lang="nl-NL" sz="2400" dirty="0" err="1"/>
              <a:t>nask</a:t>
            </a:r>
            <a:r>
              <a:rPr lang="nl-NL" sz="2400" dirty="0"/>
              <a:t> II) = studie van stoffen.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>
                <a:cs typeface="Arial" charset="0"/>
              </a:rPr>
              <a:t>Scheikunde (</a:t>
            </a:r>
            <a:r>
              <a:rPr lang="nl-NL" sz="2400" dirty="0" err="1">
                <a:cs typeface="Arial" charset="0"/>
              </a:rPr>
              <a:t>nask</a:t>
            </a:r>
            <a:r>
              <a:rPr lang="nl-NL" sz="2400" dirty="0">
                <a:cs typeface="Arial" charset="0"/>
              </a:rPr>
              <a:t> II) is aan te raden voor: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techniek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o.a. procestechniek.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groen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laboratoriumonderwijs – biochemie.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zorg en welzijn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verplegende beroepen.</a:t>
            </a:r>
          </a:p>
        </p:txBody>
      </p:sp>
    </p:spTree>
    <p:extLst>
      <p:ext uri="{BB962C8B-B14F-4D97-AF65-F5344CB8AC3E}">
        <p14:creationId xmlns:p14="http://schemas.microsoft.com/office/powerpoint/2010/main" val="57569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Vakkenpakketkeuze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9443696" cy="4688551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Natuurkunde (</a:t>
            </a:r>
            <a:r>
              <a:rPr lang="nl-NL" sz="2400" dirty="0" err="1">
                <a:latin typeface="Arial" pitchFamily="34" charset="0"/>
                <a:cs typeface="Arial" pitchFamily="34" charset="0"/>
              </a:rPr>
              <a:t>nask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I) mag je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alleen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doen mét wiskunde.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Wiskunde laten vallen in klas 2 </a:t>
            </a:r>
            <a:r>
              <a:rPr lang="nl-NL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nl-NL" sz="2400" b="1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geen</a:t>
            </a:r>
            <a:r>
              <a:rPr lang="nl-NL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examen doen in </a:t>
            </a:r>
            <a:r>
              <a:rPr lang="nl-NL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nask</a:t>
            </a:r>
            <a:r>
              <a:rPr lang="nl-NL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I.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latin typeface="Arial" pitchFamily="34" charset="0"/>
                <a:cs typeface="Arial" pitchFamily="34" charset="0"/>
              </a:rPr>
              <a:t>Frans 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en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 drama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sluit je af in leerjaar 2.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Wiskunde laten vallen in klas 3 of 4 sluit de profielen </a:t>
            </a:r>
            <a:r>
              <a:rPr lang="nl-NL" sz="2400" i="1" u="sng" dirty="0">
                <a:latin typeface="Arial" pitchFamily="34" charset="0"/>
                <a:cs typeface="Arial" pitchFamily="34" charset="0"/>
              </a:rPr>
              <a:t>landbouw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en </a:t>
            </a:r>
            <a:r>
              <a:rPr lang="nl-NL" sz="2400" i="1" u="sng" dirty="0">
                <a:latin typeface="Arial" pitchFamily="34" charset="0"/>
                <a:cs typeface="Arial" pitchFamily="34" charset="0"/>
              </a:rPr>
              <a:t>techniek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uit.</a:t>
            </a:r>
          </a:p>
          <a:p>
            <a:endParaRPr lang="nl-NL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446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/>
          </a:bodyPr>
          <a:lstStyle/>
          <a:p>
            <a:pPr fontAlgn="base">
              <a:spcAft>
                <a:spcPts val="1000"/>
              </a:spcAft>
            </a:pPr>
            <a:r>
              <a:rPr lang="nl-NL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Het vak LO2 is het </a:t>
            </a:r>
            <a:r>
              <a:rPr lang="nl-NL" sz="24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examenvak</a:t>
            </a:r>
            <a:r>
              <a:rPr lang="nl-NL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voor LO wat zal worden aangeboden in leerjaar 3 en 4. De lessen zullen bestaan uit zowel theorie als praktijk onderdelen en regeltaken zoals organiseren en lesgeven.</a:t>
            </a:r>
            <a:br>
              <a:rPr lang="nl-NL" sz="2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nl-NL" sz="24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Aft>
                <a:spcPts val="1000"/>
              </a:spcAft>
            </a:pPr>
            <a:r>
              <a:rPr lang="nl-NL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LO2 zou een goede keus zijn voor leerlingen die geïnteresseerd zijn om na hun diploma een sport opleiding te volgen of een geüniformeerd beroep willen gaan doen.</a:t>
            </a:r>
            <a:br>
              <a:rPr lang="nl-NL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nl-NL" sz="24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spcAft>
                <a:spcPts val="1000"/>
              </a:spcAft>
            </a:pPr>
            <a:r>
              <a:rPr lang="nl-NL" sz="24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 klas 4 kan LO2 alleen gekozen worden als 7</a:t>
            </a:r>
            <a:r>
              <a:rPr lang="nl-NL" sz="2400" baseline="30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nl-NL" sz="24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vak.</a:t>
            </a:r>
            <a:endParaRPr lang="nl-NL" sz="24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1047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0D4C93F4567E42B6564CE0C11247A0" ma:contentTypeVersion="13" ma:contentTypeDescription="Een nieuw document maken." ma:contentTypeScope="" ma:versionID="4c4ab0f187f87d1df95c76b239300e43">
  <xsd:schema xmlns:xsd="http://www.w3.org/2001/XMLSchema" xmlns:xs="http://www.w3.org/2001/XMLSchema" xmlns:p="http://schemas.microsoft.com/office/2006/metadata/properties" xmlns:ns3="af84bead-1d87-4360-acee-f328bf2effd5" xmlns:ns4="62d1398b-24c0-4805-a5f1-cf28f3c9aefb" targetNamespace="http://schemas.microsoft.com/office/2006/metadata/properties" ma:root="true" ma:fieldsID="f15eb4dcd766b35826769f34ded69a91" ns3:_="" ns4:_="">
    <xsd:import namespace="af84bead-1d87-4360-acee-f328bf2effd5"/>
    <xsd:import namespace="62d1398b-24c0-4805-a5f1-cf28f3c9ae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4bead-1d87-4360-acee-f328bf2effd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1398b-24c0-4805-a5f1-cf28f3c9ae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514CFD8-8500-41E9-AC50-89FCA22599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1828D3-CD7A-4E5C-9448-67DDEEB12E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84bead-1d87-4360-acee-f328bf2effd5"/>
    <ds:schemaRef ds:uri="62d1398b-24c0-4805-a5f1-cf28f3c9ae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ED78F2-4FA0-49C7-B09C-8B6147E115CA}">
  <ds:schemaRefs>
    <ds:schemaRef ds:uri="http://purl.org/dc/elements/1.1/"/>
    <ds:schemaRef ds:uri="http://schemas.microsoft.com/office/2006/metadata/properties"/>
    <ds:schemaRef ds:uri="62d1398b-24c0-4805-a5f1-cf28f3c9aef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f84bead-1d87-4360-acee-f328bf2effd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774</Words>
  <Application>Microsoft Office PowerPoint</Application>
  <PresentationFormat>Breedbeeld</PresentationFormat>
  <Paragraphs>85</Paragraphs>
  <Slides>15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</vt:lpstr>
      <vt:lpstr>Acrobat Document</vt:lpstr>
      <vt:lpstr>Kiezen in leerjaar 2</vt:lpstr>
      <vt:lpstr>Programma</vt:lpstr>
      <vt:lpstr>LOB – Loopbaan Oriëntatie Begeleiding</vt:lpstr>
      <vt:lpstr>Vier profielen op de mavo</vt:lpstr>
      <vt:lpstr>PowerPoint-presentatie</vt:lpstr>
      <vt:lpstr>Vakkenpakketkeuze</vt:lpstr>
      <vt:lpstr>NASK</vt:lpstr>
      <vt:lpstr>Vakkenpakketkeuze</vt:lpstr>
      <vt:lpstr>LO2</vt:lpstr>
      <vt:lpstr>HAVO</vt:lpstr>
      <vt:lpstr>HAVO</vt:lpstr>
      <vt:lpstr>Voor wie niet kiezen kan/wil</vt:lpstr>
      <vt:lpstr>Procedure</vt:lpstr>
      <vt:lpstr>PowerPoint-presentatie</vt:lpstr>
      <vt:lpstr>Bij vragen en twijfel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Serge Steenman-Logtenberg</dc:creator>
  <cp:lastModifiedBy>Eem, J. van der</cp:lastModifiedBy>
  <cp:revision>127</cp:revision>
  <cp:lastPrinted>2015-08-17T08:23:01Z</cp:lastPrinted>
  <dcterms:created xsi:type="dcterms:W3CDTF">2015-03-09T18:39:41Z</dcterms:created>
  <dcterms:modified xsi:type="dcterms:W3CDTF">2023-02-07T19:06:45Z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0x010100320D4C93F4567E42B6564CE0C11247A0</vt:lpwstr>
  </property>
</Properties>
</file>