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8"/>
  </p:notesMasterIdLst>
  <p:sldIdLst>
    <p:sldId id="270" r:id="rId5"/>
    <p:sldId id="272" r:id="rId6"/>
    <p:sldId id="283" r:id="rId7"/>
    <p:sldId id="281" r:id="rId8"/>
    <p:sldId id="282" r:id="rId9"/>
    <p:sldId id="273" r:id="rId10"/>
    <p:sldId id="280" r:id="rId11"/>
    <p:sldId id="274" r:id="rId12"/>
    <p:sldId id="275" r:id="rId13"/>
    <p:sldId id="284" r:id="rId14"/>
    <p:sldId id="278" r:id="rId15"/>
    <p:sldId id="285" r:id="rId16"/>
    <p:sldId id="27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A9020-8C67-D923-1C98-6F7A463B5FBF}" v="93" dt="2025-09-02T07:33:12.328"/>
    <p1510:client id="{435C0EC6-678D-4DE5-AF91-B97CA2A85EEC}" v="2" dt="2025-09-02T16:45:23.403"/>
    <p1510:client id="{C29AD439-CCCA-0164-9558-2D78C2C4BD29}" v="14" dt="2025-09-02T09:10:36.077"/>
    <p1510:client id="{CE159056-B5C5-9B4E-2FB9-2466BD1D5B70}" v="87" dt="2025-09-02T09:46:56.716"/>
    <p1510:client id="{DC877F9C-5397-C266-8331-198C7925E9B1}" v="898" dt="2025-09-02T08:26:21.788"/>
    <p1510:client id="{E96D7CC0-A93E-C96B-A01E-A7996F5ACEE5}" v="86" dt="2025-09-02T11:24:15.917"/>
    <p1510:client id="{FAA297F9-17AA-FAE2-AD51-C8690EA87048}" v="102" dt="2025-09-02T09:26:15.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3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549018-BF59-405C-9BC7-64E8330B4925}" type="datetimeFigureOut">
              <a:rPr lang="nl-NL" smtClean="0"/>
              <a:t>3-9-2025</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05AE34-8DA9-450A-8F98-0BEB1D7FB617}" type="slidenum">
              <a:rPr lang="nl-NL" smtClean="0"/>
              <a:t>‹nr.›</a:t>
            </a:fld>
            <a:endParaRPr lang="nl-NL"/>
          </a:p>
        </p:txBody>
      </p:sp>
    </p:spTree>
    <p:extLst>
      <p:ext uri="{BB962C8B-B14F-4D97-AF65-F5344CB8AC3E}">
        <p14:creationId xmlns:p14="http://schemas.microsoft.com/office/powerpoint/2010/main" val="1895620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1</a:t>
            </a:fld>
            <a:endParaRPr lang="nl-NL"/>
          </a:p>
        </p:txBody>
      </p:sp>
    </p:spTree>
    <p:extLst>
      <p:ext uri="{BB962C8B-B14F-4D97-AF65-F5344CB8AC3E}">
        <p14:creationId xmlns:p14="http://schemas.microsoft.com/office/powerpoint/2010/main" val="222514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77B-956C-C485-A6D5-11B8EE84C0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FD401A-54E3-BA15-4C8A-9D2BB7873D2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1EDAC1-051E-02C0-0780-F61E18ED65BE}"/>
              </a:ext>
            </a:extLst>
          </p:cNvPr>
          <p:cNvSpPr>
            <a:spLocks noGrp="1"/>
          </p:cNvSpPr>
          <p:nvPr>
            <p:ph type="body" idx="1"/>
          </p:nvPr>
        </p:nvSpPr>
        <p:spPr/>
        <p:txBody>
          <a:bodyPr/>
          <a:lstStyle/>
          <a:p>
            <a:r>
              <a:rPr lang="nl-NL"/>
              <a:t>- De mentor is eerste contactpersoon. Hier kan en mag je van afwijken als het iets vakspecifieks is wat de leerling niet zelf met zijn vakdocent kan oplossen. Het melden van afwezigheid door ziekte, (medische-) afspraken </a:t>
            </a:r>
            <a:r>
              <a:rPr lang="nl-NL" err="1"/>
              <a:t>etc</a:t>
            </a:r>
            <a:r>
              <a:rPr lang="nl-NL"/>
              <a:t> mogen direct aan de administratie doorgegeven worden. Voor het aanvragen van verlof neemt u direct contact op met de teamleider. </a:t>
            </a:r>
          </a:p>
          <a:p>
            <a:r>
              <a:rPr lang="nl-NL"/>
              <a:t>- In de </a:t>
            </a:r>
            <a:r>
              <a:rPr lang="nl-NL" err="1"/>
              <a:t>mentorles</a:t>
            </a:r>
            <a:r>
              <a:rPr lang="nl-NL"/>
              <a:t> werken we met de lessenreeks ‘leren </a:t>
            </a:r>
            <a:r>
              <a:rPr lang="nl-NL" err="1"/>
              <a:t>leren</a:t>
            </a:r>
            <a:r>
              <a:rPr lang="nl-NL"/>
              <a:t>’ gebaseerd op het boek Leren </a:t>
            </a:r>
            <a:r>
              <a:rPr lang="nl-NL" err="1"/>
              <a:t>leren</a:t>
            </a:r>
            <a:r>
              <a:rPr lang="nl-NL"/>
              <a:t> van Inge Verstraete. Ook hebben we de methode ‘slim jezelf zijn’ voor de sociaal emotionele ontwikkeling van de leerlingen. </a:t>
            </a:r>
          </a:p>
          <a:p>
            <a:r>
              <a:rPr lang="nl-NL"/>
              <a:t>- De 10 minuten gesprekken zijn alleen met de mentor (niet met de vakdocenten).</a:t>
            </a:r>
          </a:p>
        </p:txBody>
      </p:sp>
      <p:sp>
        <p:nvSpPr>
          <p:cNvPr id="4" name="Tijdelijke aanduiding voor dianummer 3">
            <a:extLst>
              <a:ext uri="{FF2B5EF4-FFF2-40B4-BE49-F238E27FC236}">
                <a16:creationId xmlns:a16="http://schemas.microsoft.com/office/drawing/2014/main" id="{92E3E49C-D1A6-B42D-7754-8E7FA2EE9C25}"/>
              </a:ext>
            </a:extLst>
          </p:cNvPr>
          <p:cNvSpPr>
            <a:spLocks noGrp="1"/>
          </p:cNvSpPr>
          <p:nvPr>
            <p:ph type="sldNum" sz="quarter" idx="5"/>
          </p:nvPr>
        </p:nvSpPr>
        <p:spPr/>
        <p:txBody>
          <a:bodyPr/>
          <a:lstStyle/>
          <a:p>
            <a:fld id="{5005AE34-8DA9-450A-8F98-0BEB1D7FB617}" type="slidenum">
              <a:rPr lang="nl-NL" smtClean="0"/>
              <a:t>10</a:t>
            </a:fld>
            <a:endParaRPr lang="nl-NL"/>
          </a:p>
        </p:txBody>
      </p:sp>
    </p:spTree>
    <p:extLst>
      <p:ext uri="{BB962C8B-B14F-4D97-AF65-F5344CB8AC3E}">
        <p14:creationId xmlns:p14="http://schemas.microsoft.com/office/powerpoint/2010/main" val="2684380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We stimuleren zelfstandigheid in de eerste plaats voor de leerling. Daarnaast maakt het de belasting voor ouders en docenten minder. Laat uw zoon/ dochter een vraag eerst stellen aan de docent. Komen zij er niet uit of durft hij/zij dat echt niet dan bespreekt de leerling het met de mentor. Daarna kunnen zij nog naar de teamleider gaan en pas daarna zouden ouders in actie kunnen komen om te helpen. </a:t>
            </a:r>
          </a:p>
          <a:p>
            <a:r>
              <a:rPr lang="nl-NL"/>
              <a:t>- Ouders communiceren via de mentor of indien vakspecifiek met de vakdocent. </a:t>
            </a:r>
          </a:p>
          <a:p>
            <a:r>
              <a:rPr lang="nl-NL"/>
              <a:t>- Op de website is de meeste informatie te vinden onder ‘van A tot Z’.</a:t>
            </a:r>
          </a:p>
          <a:p>
            <a:r>
              <a:rPr lang="nl-NL"/>
              <a:t>Als uw zoon/ dochter ziek is graag z.s.m. bellen naar de administratie. Beter melden ook graag door te bellen met de administratie of daar een door de ouder geschreven briefje door de leerling in te laten leveren. </a:t>
            </a:r>
          </a:p>
          <a:p>
            <a:r>
              <a:rPr lang="nl-NL"/>
              <a:t>- Verlof aanvragen gaat via de teamleider. De wet leerplicht is heel streng. </a:t>
            </a:r>
          </a:p>
          <a:p>
            <a:r>
              <a:rPr lang="nl-NL"/>
              <a:t>- De ouderraad is actief tijdens ouderavonden en feestelijkheden binnen de school.</a:t>
            </a:r>
          </a:p>
          <a:p>
            <a:r>
              <a:rPr lang="nl-NL"/>
              <a:t>- De MR heeft een leerling-, ouder- en personeelsgeleding. Zij vergaderen ongeveer 7x per jaar samen met de directeur. Hierin bespreken zij zaken als de lessentabel, formatie, onderwijsontwikkeling en beleidsvoornemens. Een leuke en nuttige manier om betrokken te zijn bij de school.  </a:t>
            </a:r>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11</a:t>
            </a:fld>
            <a:endParaRPr lang="nl-NL"/>
          </a:p>
        </p:txBody>
      </p:sp>
    </p:spTree>
    <p:extLst>
      <p:ext uri="{BB962C8B-B14F-4D97-AF65-F5344CB8AC3E}">
        <p14:creationId xmlns:p14="http://schemas.microsoft.com/office/powerpoint/2010/main" val="146003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AE64-20AE-F742-DF43-3AD4A04642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E930EE-B11B-78A9-9A45-70909E49B5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B07343-D749-F10B-60CC-5A85CD7EBF5E}"/>
              </a:ext>
            </a:extLst>
          </p:cNvPr>
          <p:cNvSpPr>
            <a:spLocks noGrp="1"/>
          </p:cNvSpPr>
          <p:nvPr>
            <p:ph type="body" idx="1"/>
          </p:nvPr>
        </p:nvSpPr>
        <p:spPr/>
        <p:txBody>
          <a:bodyPr/>
          <a:lstStyle/>
          <a:p>
            <a:r>
              <a:rPr lang="nl-NL"/>
              <a:t>- We stimuleren zelfstandigheid in de eerste plaats voor de leerling. Daarnaast maakt het de belasting voor ouders en docenten minder. Laat uw zoon/ dochter een vraag eerst stellen aan de docent. Komen zij er niet uit of durft hij/zij dat echt niet dan bespreekt de leerling het met de mentor. Daarna kunnen zij nog naar de teamleider gaan en pas daarna zouden ouders in actie kunnen komen om te helpen. </a:t>
            </a:r>
          </a:p>
          <a:p>
            <a:r>
              <a:rPr lang="nl-NL"/>
              <a:t>- Ouders communiceren via de mentor of indien vakspecifiek met de vakdocent. </a:t>
            </a:r>
          </a:p>
          <a:p>
            <a:r>
              <a:rPr lang="nl-NL"/>
              <a:t>- Op de website is de meeste informatie te vinden onder ‘van A tot Z’.</a:t>
            </a:r>
          </a:p>
          <a:p>
            <a:r>
              <a:rPr lang="nl-NL"/>
              <a:t>Als uw zoon/ dochter ziek is graag z.s.m. bellen naar de administratie. Beter melden ook graag door te bellen met de administratie of daar een door de ouder geschreven briefje door de leerling in te laten leveren. </a:t>
            </a:r>
          </a:p>
          <a:p>
            <a:r>
              <a:rPr lang="nl-NL"/>
              <a:t>- Verlof aanvragen gaat via de teamleider. De wet leerplicht is heel streng. </a:t>
            </a:r>
          </a:p>
          <a:p>
            <a:r>
              <a:rPr lang="nl-NL"/>
              <a:t>- De ouderraad is actief tijdens ouderavonden en feestelijkheden binnen de school.</a:t>
            </a:r>
          </a:p>
          <a:p>
            <a:r>
              <a:rPr lang="nl-NL"/>
              <a:t>- De MR heeft een leerling-, ouder- en personeelsgeleding. Zij vergaderen ongeveer 7x per jaar samen met de directeur. Hierin bespreken zij zaken als de lessentabel, formatie, onderwijsontwikkeling en beleidsvoornemens. Een leuke en nuttige manier om betrokken te zijn bij de school.  </a:t>
            </a:r>
          </a:p>
        </p:txBody>
      </p:sp>
      <p:sp>
        <p:nvSpPr>
          <p:cNvPr id="4" name="Tijdelijke aanduiding voor dianummer 3">
            <a:extLst>
              <a:ext uri="{FF2B5EF4-FFF2-40B4-BE49-F238E27FC236}">
                <a16:creationId xmlns:a16="http://schemas.microsoft.com/office/drawing/2014/main" id="{2F3F6EAE-AFBE-49B8-2BE8-9EDDBF03948D}"/>
              </a:ext>
            </a:extLst>
          </p:cNvPr>
          <p:cNvSpPr>
            <a:spLocks noGrp="1"/>
          </p:cNvSpPr>
          <p:nvPr>
            <p:ph type="sldNum" sz="quarter" idx="5"/>
          </p:nvPr>
        </p:nvSpPr>
        <p:spPr/>
        <p:txBody>
          <a:bodyPr/>
          <a:lstStyle/>
          <a:p>
            <a:fld id="{5005AE34-8DA9-450A-8F98-0BEB1D7FB617}" type="slidenum">
              <a:rPr lang="nl-NL" smtClean="0"/>
              <a:t>12</a:t>
            </a:fld>
            <a:endParaRPr lang="nl-NL"/>
          </a:p>
        </p:txBody>
      </p:sp>
    </p:spTree>
    <p:extLst>
      <p:ext uri="{BB962C8B-B14F-4D97-AF65-F5344CB8AC3E}">
        <p14:creationId xmlns:p14="http://schemas.microsoft.com/office/powerpoint/2010/main" val="280693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13</a:t>
            </a:fld>
            <a:endParaRPr lang="nl-NL"/>
          </a:p>
        </p:txBody>
      </p:sp>
    </p:spTree>
    <p:extLst>
      <p:ext uri="{BB962C8B-B14F-4D97-AF65-F5344CB8AC3E}">
        <p14:creationId xmlns:p14="http://schemas.microsoft.com/office/powerpoint/2010/main" val="85048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2</a:t>
            </a:fld>
            <a:endParaRPr lang="nl-NL"/>
          </a:p>
        </p:txBody>
      </p:sp>
    </p:spTree>
    <p:extLst>
      <p:ext uri="{BB962C8B-B14F-4D97-AF65-F5344CB8AC3E}">
        <p14:creationId xmlns:p14="http://schemas.microsoft.com/office/powerpoint/2010/main" val="127403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3</a:t>
            </a:fld>
            <a:endParaRPr lang="nl-NL"/>
          </a:p>
        </p:txBody>
      </p:sp>
    </p:spTree>
    <p:extLst>
      <p:ext uri="{BB962C8B-B14F-4D97-AF65-F5344CB8AC3E}">
        <p14:creationId xmlns:p14="http://schemas.microsoft.com/office/powerpoint/2010/main" val="277567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4</a:t>
            </a:fld>
            <a:endParaRPr lang="nl-NL"/>
          </a:p>
        </p:txBody>
      </p:sp>
    </p:spTree>
    <p:extLst>
      <p:ext uri="{BB962C8B-B14F-4D97-AF65-F5344CB8AC3E}">
        <p14:creationId xmlns:p14="http://schemas.microsoft.com/office/powerpoint/2010/main" val="136095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5</a:t>
            </a:fld>
            <a:endParaRPr lang="nl-NL"/>
          </a:p>
        </p:txBody>
      </p:sp>
    </p:spTree>
    <p:extLst>
      <p:ext uri="{BB962C8B-B14F-4D97-AF65-F5344CB8AC3E}">
        <p14:creationId xmlns:p14="http://schemas.microsoft.com/office/powerpoint/2010/main" val="112856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6</a:t>
            </a:fld>
            <a:endParaRPr lang="nl-NL"/>
          </a:p>
        </p:txBody>
      </p:sp>
    </p:spTree>
    <p:extLst>
      <p:ext uri="{BB962C8B-B14F-4D97-AF65-F5344CB8AC3E}">
        <p14:creationId xmlns:p14="http://schemas.microsoft.com/office/powerpoint/2010/main" val="243298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7</a:t>
            </a:fld>
            <a:endParaRPr lang="nl-NL"/>
          </a:p>
        </p:txBody>
      </p:sp>
    </p:spTree>
    <p:extLst>
      <p:ext uri="{BB962C8B-B14F-4D97-AF65-F5344CB8AC3E}">
        <p14:creationId xmlns:p14="http://schemas.microsoft.com/office/powerpoint/2010/main" val="16071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De eerste lesuren (i-uren) zijn nu nog leeg. Na de werkweken starten de i-uren Ne, </a:t>
            </a:r>
            <a:r>
              <a:rPr lang="nl-NL" err="1"/>
              <a:t>wi</a:t>
            </a:r>
            <a:r>
              <a:rPr lang="nl-NL"/>
              <a:t> en dyslexie. Na de herfstvakantie starten de i-uren voor overige vakken. Leerlingen kunnen zich via magister inschrijven. Leerlingen mogen zelf kiezen maar het kan ook op advies van ouders, mentor of vakdocent. </a:t>
            </a:r>
          </a:p>
          <a:p>
            <a:r>
              <a:rPr lang="nl-NL"/>
              <a:t>- Wij vragen ouders om actief mee te kijken en helpen bij plannen en organiseren. </a:t>
            </a:r>
            <a:r>
              <a:rPr lang="nl-NL" err="1"/>
              <a:t>Hw</a:t>
            </a:r>
            <a:r>
              <a:rPr lang="nl-NL"/>
              <a:t> en toetsen moeten door de docent in magister zijn gezet. De </a:t>
            </a:r>
            <a:r>
              <a:rPr lang="nl-NL" err="1"/>
              <a:t>plenda</a:t>
            </a:r>
            <a:r>
              <a:rPr lang="nl-NL"/>
              <a:t> is vrijblijvend af te halen en te gebruiken. </a:t>
            </a:r>
          </a:p>
          <a:p>
            <a:r>
              <a:rPr lang="nl-NL"/>
              <a:t>- De tas kan het beste de avond van tevoren samen ingepakt worden eventueel met hulp van ouders. ‘s Morgens kunnen leerlingen boeken in hun kluisje leggen. In iedere pauze kunnen ze boeken wisselen. Aan het einde van de dag wel meenemen om huiswerk te kunnen maken. </a:t>
            </a:r>
          </a:p>
          <a:p>
            <a:r>
              <a:rPr lang="nl-NL"/>
              <a:t>- Het aantal vakken en docenten is nieuw voor de leerlingen. We hanteren wel allemaal dezelfde regels en lesopbouw volgens Lessen in orde van Peter </a:t>
            </a:r>
            <a:r>
              <a:rPr lang="nl-NL" err="1"/>
              <a:t>Teitler</a:t>
            </a:r>
            <a:r>
              <a:rPr lang="nl-NL"/>
              <a:t>. </a:t>
            </a:r>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8</a:t>
            </a:fld>
            <a:endParaRPr lang="nl-NL"/>
          </a:p>
        </p:txBody>
      </p:sp>
    </p:spTree>
    <p:extLst>
      <p:ext uri="{BB962C8B-B14F-4D97-AF65-F5344CB8AC3E}">
        <p14:creationId xmlns:p14="http://schemas.microsoft.com/office/powerpoint/2010/main" val="261630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De mentor is eerste contactpersoon. Hier kan en mag je van afwijken als het iets vakspecifieks is wat de leerling niet zelf met zijn vakdocent kan oplossen. Het melden van afwezigheid door ziekte, (medische-) afspraken </a:t>
            </a:r>
            <a:r>
              <a:rPr lang="nl-NL" err="1"/>
              <a:t>etc</a:t>
            </a:r>
            <a:r>
              <a:rPr lang="nl-NL"/>
              <a:t> mogen direct aan de administratie doorgegeven worden. Voor het aanvragen van verlof neemt u direct contact op met de teamleider. </a:t>
            </a:r>
          </a:p>
          <a:p>
            <a:r>
              <a:rPr lang="nl-NL"/>
              <a:t>- In de </a:t>
            </a:r>
            <a:r>
              <a:rPr lang="nl-NL" err="1"/>
              <a:t>mentorles</a:t>
            </a:r>
            <a:r>
              <a:rPr lang="nl-NL"/>
              <a:t> werken we met de lessenreeks ‘leren </a:t>
            </a:r>
            <a:r>
              <a:rPr lang="nl-NL" err="1"/>
              <a:t>leren</a:t>
            </a:r>
            <a:r>
              <a:rPr lang="nl-NL"/>
              <a:t>’ gebaseerd op het boek Leren </a:t>
            </a:r>
            <a:r>
              <a:rPr lang="nl-NL" err="1"/>
              <a:t>leren</a:t>
            </a:r>
            <a:r>
              <a:rPr lang="nl-NL"/>
              <a:t> van Inge Verstraete. Ook hebben we de methode ‘slim jezelf zijn’ voor de sociaal emotionele ontwikkeling van de leerlingen. </a:t>
            </a:r>
          </a:p>
          <a:p>
            <a:r>
              <a:rPr lang="nl-NL"/>
              <a:t>- De 10 minuten gesprekken zijn alleen met de mentor (niet met de vakdocenten).</a:t>
            </a:r>
          </a:p>
        </p:txBody>
      </p:sp>
      <p:sp>
        <p:nvSpPr>
          <p:cNvPr id="4" name="Tijdelijke aanduiding voor dianummer 3"/>
          <p:cNvSpPr>
            <a:spLocks noGrp="1"/>
          </p:cNvSpPr>
          <p:nvPr>
            <p:ph type="sldNum" sz="quarter" idx="5"/>
          </p:nvPr>
        </p:nvSpPr>
        <p:spPr/>
        <p:txBody>
          <a:bodyPr/>
          <a:lstStyle/>
          <a:p>
            <a:fld id="{5005AE34-8DA9-450A-8F98-0BEB1D7FB617}" type="slidenum">
              <a:rPr lang="nl-NL" smtClean="0"/>
              <a:t>9</a:t>
            </a:fld>
            <a:endParaRPr lang="nl-NL"/>
          </a:p>
        </p:txBody>
      </p:sp>
    </p:spTree>
    <p:extLst>
      <p:ext uri="{BB962C8B-B14F-4D97-AF65-F5344CB8AC3E}">
        <p14:creationId xmlns:p14="http://schemas.microsoft.com/office/powerpoint/2010/main" val="182331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9/3/2025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297607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solidFill>
                <a:schemeClr val="tx2"/>
              </a:solidFill>
            </a:endParaRPr>
          </a:p>
        </p:txBody>
      </p:sp>
      <p:sp>
        <p:nvSpPr>
          <p:cNvPr id="5" name="Footer Placeholder 4"/>
          <p:cNvSpPr>
            <a:spLocks noGrp="1"/>
          </p:cNvSpPr>
          <p:nvPr>
            <p:ph type="ftr" sz="quarter" idx="11"/>
          </p:nvPr>
        </p:nvSpPr>
        <p:spPr/>
        <p:txBody>
          <a:bodyPr/>
          <a:lstStyle/>
          <a:p>
            <a:pPr algn="l" eaLnBrk="1" latinLnBrk="0" hangingPunct="1"/>
            <a:endParaRPr kumimoji="0" lang="en-US">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sz="1400" b="1">
              <a:solidFill>
                <a:srgbClr val="FFFFFF"/>
              </a:solidFill>
            </a:endParaRPr>
          </a:p>
        </p:txBody>
      </p:sp>
    </p:spTree>
    <p:extLst>
      <p:ext uri="{BB962C8B-B14F-4D97-AF65-F5344CB8AC3E}">
        <p14:creationId xmlns:p14="http://schemas.microsoft.com/office/powerpoint/2010/main" val="159245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solidFill>
                <a:schemeClr val="tx2"/>
              </a:solidFill>
            </a:endParaRPr>
          </a:p>
        </p:txBody>
      </p:sp>
      <p:sp>
        <p:nvSpPr>
          <p:cNvPr id="5" name="Footer Placeholder 4"/>
          <p:cNvSpPr>
            <a:spLocks noGrp="1"/>
          </p:cNvSpPr>
          <p:nvPr>
            <p:ph type="ftr" sz="quarter" idx="11"/>
          </p:nvPr>
        </p:nvSpPr>
        <p:spPr/>
        <p:txBody>
          <a:bodyPr/>
          <a:lstStyle/>
          <a:p>
            <a:pPr algn="l" eaLnBrk="1" latinLnBrk="0" hangingPunct="1"/>
            <a:endParaRPr kumimoji="0" lang="en-US">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sz="1400" b="1">
              <a:solidFill>
                <a:srgbClr val="FFFFFF"/>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950808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solidFill>
                <a:schemeClr val="tx2"/>
              </a:solidFill>
            </a:endParaRPr>
          </a:p>
        </p:txBody>
      </p:sp>
      <p:sp>
        <p:nvSpPr>
          <p:cNvPr id="5" name="Footer Placeholder 4"/>
          <p:cNvSpPr>
            <a:spLocks noGrp="1"/>
          </p:cNvSpPr>
          <p:nvPr>
            <p:ph type="ftr" sz="quarter" idx="11"/>
          </p:nvPr>
        </p:nvSpPr>
        <p:spPr/>
        <p:txBody>
          <a:bodyPr/>
          <a:lstStyle/>
          <a:p>
            <a:pPr algn="l" eaLnBrk="1" latinLnBrk="0" hangingPunct="1"/>
            <a:endParaRPr kumimoji="0" lang="en-US">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sz="1400" b="1">
              <a:solidFill>
                <a:srgbClr val="FFFFFF"/>
              </a:solidFill>
            </a:endParaRPr>
          </a:p>
        </p:txBody>
      </p:sp>
    </p:spTree>
    <p:extLst>
      <p:ext uri="{BB962C8B-B14F-4D97-AF65-F5344CB8AC3E}">
        <p14:creationId xmlns:p14="http://schemas.microsoft.com/office/powerpoint/2010/main" val="4231775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solidFill>
                <a:schemeClr val="tx2"/>
              </a:solidFill>
            </a:endParaRPr>
          </a:p>
        </p:txBody>
      </p:sp>
      <p:sp>
        <p:nvSpPr>
          <p:cNvPr id="5" name="Footer Placeholder 4"/>
          <p:cNvSpPr>
            <a:spLocks noGrp="1"/>
          </p:cNvSpPr>
          <p:nvPr>
            <p:ph type="ftr" sz="quarter" idx="11"/>
          </p:nvPr>
        </p:nvSpPr>
        <p:spPr/>
        <p:txBody>
          <a:bodyPr/>
          <a:lstStyle/>
          <a:p>
            <a:pPr algn="l" eaLnBrk="1" latinLnBrk="0" hangingPunct="1"/>
            <a:endParaRPr kumimoji="0" lang="en-US">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sz="1400" b="1">
              <a:solidFill>
                <a:srgbClr val="FFFFF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3336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solidFill>
                <a:schemeClr val="tx2"/>
              </a:solidFill>
            </a:endParaRPr>
          </a:p>
        </p:txBody>
      </p:sp>
      <p:sp>
        <p:nvSpPr>
          <p:cNvPr id="5" name="Footer Placeholder 4"/>
          <p:cNvSpPr>
            <a:spLocks noGrp="1"/>
          </p:cNvSpPr>
          <p:nvPr>
            <p:ph type="ftr" sz="quarter" idx="11"/>
          </p:nvPr>
        </p:nvSpPr>
        <p:spPr/>
        <p:txBody>
          <a:bodyPr/>
          <a:lstStyle/>
          <a:p>
            <a:pPr algn="l" eaLnBrk="1" latinLnBrk="0" hangingPunct="1"/>
            <a:endParaRPr kumimoji="0" lang="en-US">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sz="1400" b="1">
              <a:solidFill>
                <a:srgbClr val="FFFFFF"/>
              </a:solidFill>
            </a:endParaRPr>
          </a:p>
        </p:txBody>
      </p:sp>
    </p:spTree>
    <p:extLst>
      <p:ext uri="{BB962C8B-B14F-4D97-AF65-F5344CB8AC3E}">
        <p14:creationId xmlns:p14="http://schemas.microsoft.com/office/powerpoint/2010/main" val="1007974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9/3/2025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937743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9/3/2025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87003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spTree>
    <p:extLst>
      <p:ext uri="{BB962C8B-B14F-4D97-AF65-F5344CB8AC3E}">
        <p14:creationId xmlns:p14="http://schemas.microsoft.com/office/powerpoint/2010/main" val="192489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9/3/2025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345233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9/3/2025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177443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9/3/2025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1049177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spTree>
    <p:extLst>
      <p:ext uri="{BB962C8B-B14F-4D97-AF65-F5344CB8AC3E}">
        <p14:creationId xmlns:p14="http://schemas.microsoft.com/office/powerpoint/2010/main" val="173659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9/3/2025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1323849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spTree>
    <p:extLst>
      <p:ext uri="{BB962C8B-B14F-4D97-AF65-F5344CB8AC3E}">
        <p14:creationId xmlns:p14="http://schemas.microsoft.com/office/powerpoint/2010/main" val="354663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9/3/2025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spTree>
    <p:extLst>
      <p:ext uri="{BB962C8B-B14F-4D97-AF65-F5344CB8AC3E}">
        <p14:creationId xmlns:p14="http://schemas.microsoft.com/office/powerpoint/2010/main" val="224503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491A61C-81C3-4C58-8C2D-B960B2B0DCD9}"/>
              </a:ext>
            </a:extLst>
          </p:cNvPr>
          <p:cNvPicPr>
            <a:picLocks noChangeAspect="1"/>
          </p:cNvPicPr>
          <p:nvPr userDrawn="1"/>
        </p:nvPicPr>
        <p:blipFill>
          <a:blip r:embed="rId18">
            <a:alphaModFix amt="50000"/>
          </a:blip>
          <a:stretch>
            <a:fillRect/>
          </a:stretch>
        </p:blipFill>
        <p:spPr>
          <a:xfrm>
            <a:off x="0" y="1893"/>
            <a:ext cx="12192000" cy="6856107"/>
          </a:xfrm>
          <a:prstGeom prst="rect">
            <a:avLst/>
          </a:prstGeom>
        </p:spPr>
      </p:pic>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lgn="r" eaLnBrk="1" latinLnBrk="0" hangingPunct="1"/>
            <a:fld id="{E6F9B8CD-342D-4579-98EC-A8FD6B7370E1}" type="datetimeFigureOut">
              <a:rPr lang="en-US" smtClean="0"/>
              <a:pPr algn="r" eaLnBrk="1" latinLnBrk="0" hangingPunct="1"/>
              <a:t>9/3/2025</a:t>
            </a:fld>
            <a:endParaRPr lang="en-US">
              <a:solidFill>
                <a:schemeClr val="tx2"/>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eaLnBrk="1" latinLnBrk="0" hangingPunct="1"/>
            <a:endParaRPr kumimoji="0" lang="en-US">
              <a:solidFill>
                <a:schemeClr val="tx2"/>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lgn="ctr" eaLnBrk="1" latinLnBrk="0" hangingPunct="1"/>
            <a:fld id="{2BBB5E19-F10A-4C2F-BF6F-11C513378A2E}" type="slidenum">
              <a:rPr kumimoji="0" lang="en-US" smtClean="0"/>
              <a:pPr algn="ctr" eaLnBrk="1" latinLnBrk="0" hangingPunct="1"/>
              <a:t>‹nr.›</a:t>
            </a:fld>
            <a:endParaRPr kumimoji="0" lang="en-US" sz="1400" b="1">
              <a:solidFill>
                <a:srgbClr val="FFFFFF"/>
              </a:solidFill>
            </a:endParaRPr>
          </a:p>
        </p:txBody>
      </p:sp>
    </p:spTree>
    <p:extLst>
      <p:ext uri="{BB962C8B-B14F-4D97-AF65-F5344CB8AC3E}">
        <p14:creationId xmlns:p14="http://schemas.microsoft.com/office/powerpoint/2010/main" val="41509325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1209822" y="2160588"/>
            <a:ext cx="7469944" cy="2298869"/>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209822" y="2321169"/>
            <a:ext cx="7666892" cy="1938992"/>
          </a:xfrm>
          <a:prstGeom prst="rect">
            <a:avLst/>
          </a:prstGeom>
          <a:noFill/>
        </p:spPr>
        <p:txBody>
          <a:bodyPr wrap="square" rtlCol="0">
            <a:spAutoFit/>
          </a:bodyPr>
          <a:lstStyle/>
          <a:p>
            <a:pPr algn="ctr"/>
            <a:r>
              <a:rPr lang="nl-NL" sz="4000">
                <a:solidFill>
                  <a:srgbClr val="12BA12"/>
                </a:solidFill>
                <a:latin typeface="Calibri" panose="020F0502020204030204" pitchFamily="34" charset="0"/>
                <a:cs typeface="Calibri" panose="020F0502020204030204" pitchFamily="34" charset="0"/>
              </a:rPr>
              <a:t>INFORMATIEAVOND KLAS 1</a:t>
            </a:r>
          </a:p>
          <a:p>
            <a:pPr algn="ctr"/>
            <a:endParaRPr lang="nl-NL" sz="4000">
              <a:solidFill>
                <a:srgbClr val="12BA12"/>
              </a:solidFill>
              <a:latin typeface="Calibri" panose="020F0502020204030204" pitchFamily="34" charset="0"/>
              <a:cs typeface="Calibri" panose="020F0502020204030204" pitchFamily="34" charset="0"/>
            </a:endParaRPr>
          </a:p>
          <a:p>
            <a:pPr algn="ctr"/>
            <a:r>
              <a:rPr lang="nl-NL" sz="4000">
                <a:solidFill>
                  <a:srgbClr val="12BA12"/>
                </a:solidFill>
                <a:latin typeface="Calibri" panose="020F0502020204030204" pitchFamily="34" charset="0"/>
                <a:cs typeface="Calibri" panose="020F0502020204030204" pitchFamily="34" charset="0"/>
              </a:rPr>
              <a:t>VAN HARTE WELKOM!</a:t>
            </a:r>
          </a:p>
        </p:txBody>
      </p:sp>
    </p:spTree>
    <p:extLst>
      <p:ext uri="{BB962C8B-B14F-4D97-AF65-F5344CB8AC3E}">
        <p14:creationId xmlns:p14="http://schemas.microsoft.com/office/powerpoint/2010/main" val="3475154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9B5ED-F2F5-F966-A1D9-63EEB2C0DE8F}"/>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C4A297C4-9FF3-A5C6-DBB4-E8EEC04B237C}"/>
              </a:ext>
            </a:extLst>
          </p:cNvPr>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CE3933BE-E6A3-8531-915C-054F73D02ADC}"/>
              </a:ext>
            </a:extLst>
          </p:cNvPr>
          <p:cNvSpPr/>
          <p:nvPr/>
        </p:nvSpPr>
        <p:spPr>
          <a:xfrm>
            <a:off x="1243440" y="704580"/>
            <a:ext cx="7469944" cy="5688936"/>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6FA69D3-6212-4E23-6277-16F11BF1E087}"/>
              </a:ext>
            </a:extLst>
          </p:cNvPr>
          <p:cNvSpPr txBox="1"/>
          <p:nvPr/>
        </p:nvSpPr>
        <p:spPr>
          <a:xfrm>
            <a:off x="1388406" y="873263"/>
            <a:ext cx="7174523" cy="5632311"/>
          </a:xfrm>
          <a:prstGeom prst="rect">
            <a:avLst/>
          </a:prstGeom>
          <a:noFill/>
        </p:spPr>
        <p:txBody>
          <a:bodyPr wrap="square" lIns="91440" tIns="45720" rIns="91440" bIns="45720" rtlCol="0" anchor="t">
            <a:spAutoFit/>
          </a:bodyPr>
          <a:lstStyle/>
          <a:p>
            <a:r>
              <a:rPr lang="nl-NL" sz="4000">
                <a:solidFill>
                  <a:srgbClr val="12BA12"/>
                </a:solidFill>
                <a:latin typeface="Calibri"/>
                <a:ea typeface="Calibri"/>
                <a:cs typeface="Calibri"/>
              </a:rPr>
              <a:t>    MENTORLES</a:t>
            </a:r>
            <a:endParaRPr lang="nl-NL" sz="4000">
              <a:solidFill>
                <a:srgbClr val="12BA12"/>
              </a:solidFill>
              <a:latin typeface="Calibri" panose="020F0502020204030204" pitchFamily="34" charset="0"/>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a:p>
            <a:pPr marL="457200" indent="-457200">
              <a:buFont typeface="Calibri"/>
              <a:buChar char="-"/>
            </a:pPr>
            <a:r>
              <a:rPr lang="nl-NL" sz="3200">
                <a:solidFill>
                  <a:srgbClr val="12BA12"/>
                </a:solidFill>
                <a:latin typeface="Calibri"/>
                <a:ea typeface="Calibri"/>
                <a:cs typeface="Calibri"/>
              </a:rPr>
              <a:t>Groepsdynamiek</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Calibri"/>
              <a:buChar char="-"/>
            </a:pPr>
            <a:r>
              <a:rPr lang="nl-NL" sz="3200">
                <a:solidFill>
                  <a:srgbClr val="12BA12"/>
                </a:solidFill>
                <a:latin typeface="Calibri"/>
                <a:ea typeface="Calibri"/>
                <a:cs typeface="Calibri"/>
              </a:rPr>
              <a:t>Praktische zaken (hoe, wat, wanneer, waar)</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Calibri"/>
              <a:buChar char="-"/>
            </a:pPr>
            <a:r>
              <a:rPr lang="nl-NL" sz="3200">
                <a:solidFill>
                  <a:srgbClr val="12BA12"/>
                </a:solidFill>
                <a:latin typeface="Calibri"/>
                <a:ea typeface="Calibri"/>
                <a:cs typeface="Calibri"/>
              </a:rPr>
              <a:t>Studievaardigheden (leren </a:t>
            </a:r>
            <a:r>
              <a:rPr lang="nl-NL" sz="3200" err="1">
                <a:solidFill>
                  <a:srgbClr val="12BA12"/>
                </a:solidFill>
                <a:latin typeface="Calibri"/>
                <a:ea typeface="Calibri"/>
                <a:cs typeface="Calibri"/>
              </a:rPr>
              <a:t>leren</a:t>
            </a:r>
            <a:r>
              <a:rPr lang="nl-NL" sz="3200">
                <a:solidFill>
                  <a:srgbClr val="12BA12"/>
                </a:solidFill>
                <a:latin typeface="Calibri"/>
                <a:ea typeface="Calibri"/>
                <a:cs typeface="Calibri"/>
              </a:rPr>
              <a:t> en plannen, </a:t>
            </a:r>
            <a:r>
              <a:rPr lang="nl-NL" sz="3200" err="1">
                <a:solidFill>
                  <a:srgbClr val="12BA12"/>
                </a:solidFill>
                <a:latin typeface="Calibri"/>
                <a:ea typeface="Calibri"/>
                <a:cs typeface="Calibri"/>
              </a:rPr>
              <a:t>Plenda</a:t>
            </a:r>
            <a:r>
              <a:rPr lang="nl-NL" sz="3200">
                <a:solidFill>
                  <a:srgbClr val="12BA12"/>
                </a:solidFill>
                <a:latin typeface="Calibri"/>
                <a:ea typeface="Calibri"/>
                <a:cs typeface="Calibri"/>
              </a:rPr>
              <a:t>)</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Calibri"/>
              <a:buChar char="-"/>
            </a:pPr>
            <a:r>
              <a:rPr lang="nl-NL" sz="3200">
                <a:solidFill>
                  <a:srgbClr val="12BA12"/>
                </a:solidFill>
                <a:latin typeface="Calibri"/>
                <a:ea typeface="Calibri"/>
                <a:cs typeface="Calibri"/>
              </a:rPr>
              <a:t>Leerstrategieën </a:t>
            </a:r>
            <a:endParaRPr lang="nl-NL" sz="3200">
              <a:solidFill>
                <a:srgbClr val="12BA12"/>
              </a:solidFill>
              <a:latin typeface="Calibri" panose="020F0502020204030204" pitchFamily="34" charset="0"/>
              <a:ea typeface="Calibri"/>
              <a:cs typeface="Calibri" panose="020F0502020204030204" pitchFamily="34" charset="0"/>
            </a:endParaRPr>
          </a:p>
          <a:p>
            <a:r>
              <a:rPr lang="nl-NL" sz="3200">
                <a:solidFill>
                  <a:srgbClr val="12BA12"/>
                </a:solidFill>
                <a:latin typeface="Calibri"/>
                <a:ea typeface="Calibri"/>
                <a:cs typeface="Calibri"/>
              </a:rPr>
              <a:t>     (Slim Jezelf Zijn)</a:t>
            </a:r>
          </a:p>
          <a:p>
            <a:pPr marL="457200" indent="-457200">
              <a:buFont typeface="Calibri"/>
              <a:buChar char="-"/>
            </a:pP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Calibri"/>
              <a:buChar char="-"/>
            </a:pPr>
            <a:endParaRPr lang="nl-NL" sz="3200">
              <a:solidFill>
                <a:srgbClr val="12BA12"/>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07896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644514" y="816639"/>
            <a:ext cx="8276099" cy="5055400"/>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802762" y="985962"/>
            <a:ext cx="8150671" cy="4647426"/>
          </a:xfrm>
          <a:prstGeom prst="rect">
            <a:avLst/>
          </a:prstGeom>
          <a:noFill/>
        </p:spPr>
        <p:txBody>
          <a:bodyPr wrap="square" lIns="91440" tIns="45720" rIns="91440" bIns="45720" rtlCol="0" anchor="t">
            <a:spAutoFit/>
          </a:bodyPr>
          <a:lstStyle/>
          <a:p>
            <a:r>
              <a:rPr lang="nl-NL" sz="4000">
                <a:solidFill>
                  <a:srgbClr val="12BA12"/>
                </a:solidFill>
                <a:latin typeface="Calibri"/>
                <a:ea typeface="Calibri"/>
                <a:cs typeface="Calibri"/>
              </a:rPr>
              <a:t>    COMMUNICATIE</a:t>
            </a:r>
          </a:p>
          <a:p>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Stimuleer zelfstandigheid!</a:t>
            </a:r>
          </a:p>
          <a:p>
            <a:pPr marL="457200" indent="-457200">
              <a:buFont typeface="Wingdings" panose="05000000000000000000" pitchFamily="2" charset="2"/>
              <a:buChar char="§"/>
            </a:pPr>
            <a:r>
              <a:rPr lang="nl-NL" sz="3200">
                <a:solidFill>
                  <a:srgbClr val="12BA12"/>
                </a:solidFill>
                <a:latin typeface="Calibri"/>
                <a:ea typeface="Calibri"/>
                <a:cs typeface="Calibri"/>
              </a:rPr>
              <a:t>Leerlingen: vakdocent – mentor – teamleider</a:t>
            </a:r>
          </a:p>
          <a:p>
            <a:pPr marL="457200" indent="-457200">
              <a:buFont typeface="Wingdings" panose="05000000000000000000" pitchFamily="2" charset="2"/>
              <a:buChar char="§"/>
            </a:pPr>
            <a:r>
              <a:rPr lang="nl-NL" sz="3200">
                <a:solidFill>
                  <a:srgbClr val="12BA12"/>
                </a:solidFill>
                <a:latin typeface="Calibri"/>
                <a:ea typeface="Calibri"/>
                <a:cs typeface="Calibri"/>
              </a:rPr>
              <a:t>Ouders: vakdocent/mentor - teamleider</a:t>
            </a:r>
          </a:p>
          <a:p>
            <a:pPr marL="457200" indent="-457200">
              <a:buFont typeface="Wingdings" panose="05000000000000000000" pitchFamily="2" charset="2"/>
              <a:buChar char="§"/>
            </a:pPr>
            <a:r>
              <a:rPr lang="nl-NL" sz="3200">
                <a:solidFill>
                  <a:srgbClr val="12BA12"/>
                </a:solidFill>
                <a:latin typeface="Calibri"/>
                <a:ea typeface="Calibri"/>
                <a:cs typeface="Calibri"/>
              </a:rPr>
              <a:t>Website (van A tot Z)</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10-minutengesprek na rapporten</a:t>
            </a:r>
          </a:p>
          <a:p>
            <a:pPr marL="457200" indent="-457200">
              <a:buFont typeface="Wingdings" panose="05000000000000000000" pitchFamily="2" charset="2"/>
              <a:buChar char="§"/>
            </a:pPr>
            <a:r>
              <a:rPr lang="nl-NL" sz="3200">
                <a:solidFill>
                  <a:srgbClr val="12BA12"/>
                </a:solidFill>
                <a:latin typeface="Calibri"/>
                <a:ea typeface="Calibri"/>
                <a:cs typeface="Calibri"/>
              </a:rPr>
              <a:t>Procedure ziekmelden en verlof aanvragen</a:t>
            </a:r>
          </a:p>
          <a:p>
            <a:pPr marL="457200" indent="-457200">
              <a:buFont typeface="Wingdings" panose="05000000000000000000" pitchFamily="2" charset="2"/>
              <a:buChar char="§"/>
            </a:pPr>
            <a:r>
              <a:rPr lang="nl-NL" sz="3200">
                <a:solidFill>
                  <a:srgbClr val="12BA12"/>
                </a:solidFill>
                <a:latin typeface="Calibri"/>
                <a:ea typeface="Calibri"/>
                <a:cs typeface="Calibri"/>
              </a:rPr>
              <a:t>MR: mr@hartenlustschool.nl</a:t>
            </a:r>
          </a:p>
        </p:txBody>
      </p:sp>
    </p:spTree>
    <p:extLst>
      <p:ext uri="{BB962C8B-B14F-4D97-AF65-F5344CB8AC3E}">
        <p14:creationId xmlns:p14="http://schemas.microsoft.com/office/powerpoint/2010/main" val="275339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1ECCA-93DB-2C3D-ADFD-33429CFABD7D}"/>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68D2B3ED-B416-1233-CD1D-4F874431F48D}"/>
              </a:ext>
            </a:extLst>
          </p:cNvPr>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B61FC93F-7BF2-1744-EE6F-C6A1A34F55BF}"/>
              </a:ext>
            </a:extLst>
          </p:cNvPr>
          <p:cNvSpPr/>
          <p:nvPr/>
        </p:nvSpPr>
        <p:spPr>
          <a:xfrm>
            <a:off x="666925" y="816639"/>
            <a:ext cx="11122393" cy="5055400"/>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2D478B66-E71A-F538-577D-5DABF3E49E45}"/>
              </a:ext>
            </a:extLst>
          </p:cNvPr>
          <p:cNvSpPr txBox="1"/>
          <p:nvPr/>
        </p:nvSpPr>
        <p:spPr>
          <a:xfrm>
            <a:off x="802762" y="985962"/>
            <a:ext cx="8150671" cy="4647426"/>
          </a:xfrm>
          <a:prstGeom prst="rect">
            <a:avLst/>
          </a:prstGeom>
          <a:noFill/>
        </p:spPr>
        <p:txBody>
          <a:bodyPr wrap="square" lIns="91440" tIns="45720" rIns="91440" bIns="45720" rtlCol="0" anchor="t">
            <a:spAutoFit/>
          </a:bodyPr>
          <a:lstStyle/>
          <a:p>
            <a:r>
              <a:rPr lang="nl-NL" sz="4000" dirty="0">
                <a:solidFill>
                  <a:srgbClr val="12BA12"/>
                </a:solidFill>
                <a:latin typeface="Calibri"/>
                <a:ea typeface="Calibri"/>
                <a:cs typeface="Calibri"/>
              </a:rPr>
              <a:t>    </a:t>
            </a:r>
            <a:r>
              <a:rPr lang="nl-NL" sz="4000">
                <a:solidFill>
                  <a:srgbClr val="12BA12"/>
                </a:solidFill>
                <a:latin typeface="Calibri"/>
                <a:ea typeface="Calibri"/>
                <a:cs typeface="Calibri"/>
              </a:rPr>
              <a:t>Pluspas </a:t>
            </a:r>
            <a:endParaRPr lang="en-US">
              <a:solidFill>
                <a:srgbClr val="000000"/>
              </a:solidFill>
              <a:latin typeface="Trebuchet MS" panose="020B0603020202020204"/>
              <a:ea typeface="Calibri"/>
              <a:cs typeface="Calibri"/>
            </a:endParaRPr>
          </a:p>
          <a:p>
            <a:pPr marL="571500" indent="-571500">
              <a:buFont typeface="Calibri"/>
              <a:buChar char="-"/>
            </a:pPr>
            <a:r>
              <a:rPr lang="nl-NL" sz="3200">
                <a:solidFill>
                  <a:srgbClr val="12BA12"/>
                </a:solidFill>
                <a:latin typeface="Calibri"/>
                <a:ea typeface="Calibri"/>
                <a:cs typeface="Calibri"/>
              </a:rPr>
              <a:t>Voor leerlingen met bijv. dyslexie, dyscalculie, adhd e.d.</a:t>
            </a:r>
          </a:p>
          <a:p>
            <a:pPr marL="571500" indent="-571500">
              <a:buFont typeface="Calibri"/>
              <a:buChar char="-"/>
            </a:pPr>
            <a:r>
              <a:rPr lang="nl-NL" sz="3200" dirty="0">
                <a:solidFill>
                  <a:srgbClr val="12BA12"/>
                </a:solidFill>
                <a:latin typeface="Calibri"/>
                <a:ea typeface="Calibri"/>
                <a:cs typeface="Calibri"/>
              </a:rPr>
              <a:t>Alleen indien officiële verklaring is </a:t>
            </a:r>
            <a:r>
              <a:rPr lang="nl-NL" sz="3200">
                <a:solidFill>
                  <a:srgbClr val="12BA12"/>
                </a:solidFill>
                <a:latin typeface="Calibri"/>
                <a:ea typeface="Calibri"/>
                <a:cs typeface="Calibri"/>
              </a:rPr>
              <a:t>ingeleverd</a:t>
            </a:r>
          </a:p>
          <a:p>
            <a:pPr marL="571500" indent="-571500">
              <a:buFont typeface="Calibri"/>
              <a:buChar char="-"/>
            </a:pPr>
            <a:r>
              <a:rPr lang="nl-NL" sz="3200" dirty="0">
                <a:solidFill>
                  <a:srgbClr val="12BA12"/>
                </a:solidFill>
                <a:latin typeface="Calibri"/>
                <a:ea typeface="Calibri"/>
                <a:cs typeface="Calibri"/>
              </a:rPr>
              <a:t>Faciliteiten: extra tijd bij toetsen, voorleessoftware, rekenkaart</a:t>
            </a:r>
          </a:p>
          <a:p>
            <a:pPr marL="571500" indent="-571500">
              <a:buFont typeface="Calibri"/>
              <a:buChar char="-"/>
            </a:pPr>
            <a:r>
              <a:rPr lang="nl-NL" sz="3200" dirty="0">
                <a:solidFill>
                  <a:srgbClr val="12BA12"/>
                </a:solidFill>
                <a:latin typeface="Calibri"/>
                <a:ea typeface="Calibri"/>
                <a:cs typeface="Calibri"/>
              </a:rPr>
              <a:t>Check de kluispas van uw kind als deze een </a:t>
            </a:r>
            <a:r>
              <a:rPr lang="nl-NL" sz="3200" dirty="0" err="1">
                <a:solidFill>
                  <a:srgbClr val="12BA12"/>
                </a:solidFill>
                <a:latin typeface="Calibri"/>
                <a:ea typeface="Calibri"/>
                <a:cs typeface="Calibri"/>
              </a:rPr>
              <a:t>Pluspas</a:t>
            </a:r>
            <a:r>
              <a:rPr lang="nl-NL" sz="3200">
                <a:solidFill>
                  <a:srgbClr val="12BA12"/>
                </a:solidFill>
                <a:latin typeface="Calibri"/>
                <a:ea typeface="Calibri"/>
                <a:cs typeface="Calibri"/>
              </a:rPr>
              <a:t> zou moeten hebben</a:t>
            </a:r>
            <a:endParaRPr lang="nl-NL" sz="3200" dirty="0">
              <a:solidFill>
                <a:srgbClr val="12BA12"/>
              </a:solidFill>
              <a:latin typeface="Calibri"/>
              <a:ea typeface="Calibri"/>
              <a:cs typeface="Calibri"/>
            </a:endParaRPr>
          </a:p>
        </p:txBody>
      </p:sp>
      <p:pic>
        <p:nvPicPr>
          <p:cNvPr id="2" name="Afbeelding 1" descr="Afbeelding met tekst, schermopname, Lettertype, handschrift&#10;&#10;Door AI gegenereerde inhoud is mogelijk onjuist.">
            <a:extLst>
              <a:ext uri="{FF2B5EF4-FFF2-40B4-BE49-F238E27FC236}">
                <a16:creationId xmlns:a16="http://schemas.microsoft.com/office/drawing/2014/main" id="{4D19B1D7-5ABD-DBF6-DEAD-64E478A2048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8682190" y="1120588"/>
            <a:ext cx="2772593" cy="4515971"/>
          </a:xfrm>
          <a:prstGeom prst="rect">
            <a:avLst/>
          </a:prstGeom>
        </p:spPr>
      </p:pic>
    </p:spTree>
    <p:extLst>
      <p:ext uri="{BB962C8B-B14F-4D97-AF65-F5344CB8AC3E}">
        <p14:creationId xmlns:p14="http://schemas.microsoft.com/office/powerpoint/2010/main" val="570819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1381272" y="1937578"/>
            <a:ext cx="7469944" cy="2185215"/>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687671" y="2160588"/>
            <a:ext cx="6541930" cy="2185214"/>
          </a:xfrm>
          <a:prstGeom prst="rect">
            <a:avLst/>
          </a:prstGeom>
          <a:noFill/>
        </p:spPr>
        <p:txBody>
          <a:bodyPr wrap="square" rtlCol="0">
            <a:spAutoFit/>
          </a:bodyPr>
          <a:lstStyle/>
          <a:p>
            <a:pPr algn="ctr"/>
            <a:r>
              <a:rPr lang="nl-NL" sz="4000">
                <a:solidFill>
                  <a:srgbClr val="12BA12"/>
                </a:solidFill>
                <a:latin typeface="Calibri" panose="020F0502020204030204" pitchFamily="34" charset="0"/>
                <a:cs typeface="Calibri" panose="020F0502020204030204" pitchFamily="34" charset="0"/>
              </a:rPr>
              <a:t> ZIJN ER NOG VRAGEN?</a:t>
            </a:r>
            <a:endParaRPr lang="nl-NL" sz="3200">
              <a:solidFill>
                <a:srgbClr val="12BA12"/>
              </a:solidFill>
              <a:latin typeface="Calibri" panose="020F0502020204030204" pitchFamily="34" charset="0"/>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a:p>
            <a:pPr algn="ctr"/>
            <a:r>
              <a:rPr lang="nl-NL" sz="3200">
                <a:solidFill>
                  <a:srgbClr val="12BA12"/>
                </a:solidFill>
                <a:latin typeface="Calibri" panose="020F0502020204030204" pitchFamily="34" charset="0"/>
                <a:cs typeface="Calibri" panose="020F0502020204030204" pitchFamily="34" charset="0"/>
              </a:rPr>
              <a:t>HARTELIJK DANK VOOR UW KOMST!</a:t>
            </a:r>
          </a:p>
          <a:p>
            <a:endParaRPr lang="nl-NL" sz="3200">
              <a:solidFill>
                <a:srgbClr val="12BA1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7911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1209822" y="942537"/>
            <a:ext cx="7469944" cy="4496238"/>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209822" y="1139483"/>
            <a:ext cx="7357403" cy="4154984"/>
          </a:xfrm>
          <a:prstGeom prst="rect">
            <a:avLst/>
          </a:prstGeom>
          <a:noFill/>
        </p:spPr>
        <p:txBody>
          <a:bodyPr wrap="square" lIns="91440" tIns="45720" rIns="91440" bIns="45720" rtlCol="0" anchor="t">
            <a:spAutoFit/>
          </a:bodyPr>
          <a:lstStyle/>
          <a:p>
            <a:r>
              <a:rPr lang="nl-NL" sz="4000">
                <a:solidFill>
                  <a:srgbClr val="12BA12"/>
                </a:solidFill>
                <a:latin typeface="Calibri" panose="020F0502020204030204" pitchFamily="34" charset="0"/>
                <a:cs typeface="Calibri" panose="020F0502020204030204" pitchFamily="34" charset="0"/>
              </a:rPr>
              <a:t>    PROGRAMMA</a:t>
            </a:r>
          </a:p>
          <a:p>
            <a:pPr marL="457200" indent="-457200">
              <a:buFont typeface="Wingdings" panose="05000000000000000000" pitchFamily="2" charset="2"/>
              <a:buChar char="§"/>
            </a:pPr>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Welkom </a:t>
            </a:r>
          </a:p>
          <a:p>
            <a:pPr marL="457200" indent="-457200">
              <a:buFont typeface="Wingdings" panose="05000000000000000000" pitchFamily="2" charset="2"/>
              <a:buChar char="§"/>
            </a:pPr>
            <a:r>
              <a:rPr lang="nl-NL" sz="3200">
                <a:solidFill>
                  <a:srgbClr val="12BA12"/>
                </a:solidFill>
                <a:latin typeface="Calibri"/>
                <a:ea typeface="Calibri"/>
                <a:cs typeface="Calibri"/>
              </a:rPr>
              <a:t>We doen het samen</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Informatie thuiswerkweek</a:t>
            </a:r>
          </a:p>
          <a:p>
            <a:pPr marL="457200" indent="-457200">
              <a:buFont typeface="Wingdings" panose="05000000000000000000" pitchFamily="2" charset="2"/>
              <a:buChar char="§"/>
            </a:pPr>
            <a:r>
              <a:rPr lang="nl-NL" sz="3200">
                <a:solidFill>
                  <a:srgbClr val="12BA12"/>
                </a:solidFill>
                <a:latin typeface="Calibri"/>
                <a:ea typeface="Calibri"/>
                <a:cs typeface="Calibri"/>
              </a:rPr>
              <a:t>Oproep namens de ouderraad/MR</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Voorstellen van de mentoren en mee naar het lokaal</a:t>
            </a:r>
          </a:p>
        </p:txBody>
      </p:sp>
    </p:spTree>
    <p:extLst>
      <p:ext uri="{BB962C8B-B14F-4D97-AF65-F5344CB8AC3E}">
        <p14:creationId xmlns:p14="http://schemas.microsoft.com/office/powerpoint/2010/main" val="2344482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793809" y="971112"/>
            <a:ext cx="8791429" cy="4372413"/>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898585" y="1044233"/>
            <a:ext cx="8686653" cy="4154984"/>
          </a:xfrm>
          <a:prstGeom prst="rect">
            <a:avLst/>
          </a:prstGeom>
          <a:noFill/>
        </p:spPr>
        <p:txBody>
          <a:bodyPr wrap="square" lIns="91440" tIns="45720" rIns="91440" bIns="45720" rtlCol="0" anchor="t">
            <a:spAutoFit/>
          </a:bodyPr>
          <a:lstStyle/>
          <a:p>
            <a:r>
              <a:rPr lang="nl-NL" sz="4000">
                <a:solidFill>
                  <a:srgbClr val="12BA12"/>
                </a:solidFill>
                <a:latin typeface="Calibri"/>
                <a:ea typeface="Calibri"/>
                <a:cs typeface="Calibri"/>
              </a:rPr>
              <a:t>    WE DOEN HET SAMEN</a:t>
            </a:r>
          </a:p>
          <a:p>
            <a:pPr marL="457200" indent="-457200">
              <a:buFont typeface="Wingdings" panose="05000000000000000000" pitchFamily="2" charset="2"/>
              <a:buChar char="§"/>
            </a:pPr>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Spullen in orde</a:t>
            </a:r>
          </a:p>
          <a:p>
            <a:pPr marL="457200" indent="-457200">
              <a:buFont typeface="Wingdings" panose="05000000000000000000" pitchFamily="2" charset="2"/>
              <a:buChar char="§"/>
            </a:pPr>
            <a:r>
              <a:rPr lang="nl-NL" sz="3200">
                <a:solidFill>
                  <a:srgbClr val="12BA12"/>
                </a:solidFill>
                <a:latin typeface="Calibri"/>
                <a:ea typeface="Calibri"/>
                <a:cs typeface="Calibri"/>
              </a:rPr>
              <a:t>Vinger aan de pols</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Korte lijnen</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Ondersteun bij het leren/Magister</a:t>
            </a:r>
            <a:endParaRPr lang="nl-NL" sz="3200">
              <a:solidFill>
                <a:srgbClr val="12BA12"/>
              </a:solidFill>
              <a:latin typeface="Calibri" panose="020F0502020204030204" pitchFamily="34" charset="0"/>
              <a:ea typeface="Calibri"/>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Zorg voor een gezond ontbijt en lunch</a:t>
            </a:r>
          </a:p>
          <a:p>
            <a:pPr marL="457200" indent="-457200">
              <a:buFont typeface="Wingdings" panose="05000000000000000000" pitchFamily="2" charset="2"/>
              <a:buChar char="§"/>
            </a:pPr>
            <a:r>
              <a:rPr lang="nl-NL" sz="3200">
                <a:solidFill>
                  <a:srgbClr val="12BA12"/>
                </a:solidFill>
                <a:latin typeface="Calibri"/>
                <a:ea typeface="Calibri"/>
                <a:cs typeface="Calibri"/>
              </a:rPr>
              <a:t>Ziekmelden en verlof aanvragen</a:t>
            </a:r>
          </a:p>
        </p:txBody>
      </p:sp>
    </p:spTree>
    <p:extLst>
      <p:ext uri="{BB962C8B-B14F-4D97-AF65-F5344CB8AC3E}">
        <p14:creationId xmlns:p14="http://schemas.microsoft.com/office/powerpoint/2010/main" val="149880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1153551" y="409051"/>
            <a:ext cx="7469944" cy="6124754"/>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209822" y="366623"/>
            <a:ext cx="7357403" cy="8094524"/>
          </a:xfrm>
          <a:prstGeom prst="rect">
            <a:avLst/>
          </a:prstGeom>
          <a:noFill/>
        </p:spPr>
        <p:txBody>
          <a:bodyPr wrap="square" lIns="91440" tIns="45720" rIns="91440" bIns="45720" rtlCol="0" anchor="t">
            <a:spAutoFit/>
          </a:bodyPr>
          <a:lstStyle/>
          <a:p>
            <a:r>
              <a:rPr lang="nl-NL" sz="4000">
                <a:solidFill>
                  <a:srgbClr val="12BA12"/>
                </a:solidFill>
                <a:latin typeface="Calibri"/>
                <a:ea typeface="Calibri"/>
                <a:cs typeface="Calibri"/>
              </a:rPr>
              <a:t>    HERT-week</a:t>
            </a:r>
          </a:p>
          <a:p>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Afwisselend programma voor schoolse vaardigheden en groepsvorming</a:t>
            </a:r>
          </a:p>
          <a:p>
            <a:pPr marL="914400" lvl="1" indent="-457200">
              <a:buFont typeface="Wingdings" panose="05000000000000000000" pitchFamily="2" charset="2"/>
              <a:buChar char="§"/>
            </a:pPr>
            <a:r>
              <a:rPr lang="nl-NL" sz="3200">
                <a:solidFill>
                  <a:srgbClr val="12BA12"/>
                </a:solidFill>
                <a:latin typeface="Calibri"/>
                <a:ea typeface="Calibri"/>
                <a:cs typeface="Calibri"/>
              </a:rPr>
              <a:t>Laptops installeren</a:t>
            </a:r>
          </a:p>
          <a:p>
            <a:pPr marL="914400" lvl="1" indent="-457200">
              <a:buFont typeface="Wingdings" panose="05000000000000000000" pitchFamily="2" charset="2"/>
              <a:buChar char="§"/>
            </a:pPr>
            <a:r>
              <a:rPr lang="nl-NL" sz="3200">
                <a:solidFill>
                  <a:srgbClr val="12BA12"/>
                </a:solidFill>
                <a:latin typeface="Calibri"/>
                <a:ea typeface="Calibri"/>
                <a:cs typeface="Calibri"/>
              </a:rPr>
              <a:t>ICT-lessen</a:t>
            </a:r>
            <a:endParaRPr lang="nl-NL" sz="3200">
              <a:solidFill>
                <a:srgbClr val="12BA12"/>
              </a:solidFill>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
            </a:pPr>
            <a:r>
              <a:rPr lang="nl-NL" sz="3200">
                <a:solidFill>
                  <a:srgbClr val="12BA12"/>
                </a:solidFill>
                <a:latin typeface="Calibri"/>
                <a:ea typeface="Calibri"/>
                <a:cs typeface="Calibri"/>
              </a:rPr>
              <a:t>Cito </a:t>
            </a:r>
          </a:p>
          <a:p>
            <a:pPr marL="914400" lvl="1" indent="-457200">
              <a:buFont typeface="Wingdings" panose="05000000000000000000" pitchFamily="2" charset="2"/>
              <a:buChar char="§"/>
            </a:pPr>
            <a:r>
              <a:rPr lang="nl-NL" sz="3200" err="1">
                <a:solidFill>
                  <a:srgbClr val="12BA12"/>
                </a:solidFill>
                <a:latin typeface="Calibri" panose="020F0502020204030204" pitchFamily="34" charset="0"/>
                <a:cs typeface="Calibri" panose="020F0502020204030204" pitchFamily="34" charset="0"/>
              </a:rPr>
              <a:t>Plenda</a:t>
            </a:r>
            <a:endParaRPr lang="nl-NL" sz="3200">
              <a:solidFill>
                <a:srgbClr val="12BA12"/>
              </a:solidFill>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
            </a:pPr>
            <a:r>
              <a:rPr lang="nl-NL" sz="3200" err="1">
                <a:solidFill>
                  <a:srgbClr val="12BA12"/>
                </a:solidFill>
                <a:latin typeface="Calibri"/>
                <a:ea typeface="Calibri"/>
                <a:cs typeface="Calibri"/>
              </a:rPr>
              <a:t>Preventieles</a:t>
            </a:r>
            <a:r>
              <a:rPr lang="nl-NL" sz="3200">
                <a:solidFill>
                  <a:srgbClr val="12BA12"/>
                </a:solidFill>
                <a:latin typeface="Calibri"/>
                <a:ea typeface="Calibri"/>
                <a:cs typeface="Calibri"/>
              </a:rPr>
              <a:t>: </a:t>
            </a:r>
            <a:r>
              <a:rPr lang="nl-NL" sz="3200" err="1">
                <a:solidFill>
                  <a:srgbClr val="12BA12"/>
                </a:solidFill>
                <a:latin typeface="Calibri"/>
                <a:ea typeface="Calibri"/>
                <a:cs typeface="Calibri"/>
              </a:rPr>
              <a:t>vapen</a:t>
            </a:r>
            <a:r>
              <a:rPr lang="nl-NL" sz="3200">
                <a:solidFill>
                  <a:srgbClr val="12BA12"/>
                </a:solidFill>
                <a:latin typeface="Calibri"/>
                <a:ea typeface="Calibri"/>
                <a:cs typeface="Calibri"/>
              </a:rPr>
              <a:t> </a:t>
            </a:r>
          </a:p>
          <a:p>
            <a:pPr marL="914400" lvl="1" indent="-457200">
              <a:buFont typeface="Wingdings" panose="05000000000000000000" pitchFamily="2" charset="2"/>
              <a:buChar char="§"/>
            </a:pPr>
            <a:r>
              <a:rPr lang="nl-NL" sz="3200">
                <a:solidFill>
                  <a:srgbClr val="12BA12"/>
                </a:solidFill>
                <a:latin typeface="Calibri"/>
                <a:ea typeface="Calibri"/>
                <a:cs typeface="Calibri"/>
              </a:rPr>
              <a:t>Action </a:t>
            </a:r>
            <a:r>
              <a:rPr lang="nl-NL" sz="3200" err="1">
                <a:solidFill>
                  <a:srgbClr val="12BA12"/>
                </a:solidFill>
                <a:latin typeface="Calibri"/>
                <a:ea typeface="Calibri"/>
                <a:cs typeface="Calibri"/>
              </a:rPr>
              <a:t>Planet</a:t>
            </a:r>
            <a:endParaRPr lang="nl-NL" sz="3200" err="1">
              <a:solidFill>
                <a:srgbClr val="12BA12"/>
              </a:solidFill>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
            </a:pPr>
            <a:r>
              <a:rPr lang="nl-NL" sz="3200">
                <a:solidFill>
                  <a:srgbClr val="12BA12"/>
                </a:solidFill>
                <a:latin typeface="Calibri"/>
                <a:ea typeface="Calibri"/>
                <a:cs typeface="Calibri"/>
              </a:rPr>
              <a:t>Keuzeprogramma: DJ, animatie, porselein schilderen, rap of graffiti</a:t>
            </a:r>
          </a:p>
          <a:p>
            <a:pPr marL="914400" lvl="1" indent="-457200">
              <a:buFont typeface="Wingdings" panose="05000000000000000000" pitchFamily="2" charset="2"/>
              <a:buChar char="§"/>
            </a:pPr>
            <a:endParaRPr lang="nl-NL" sz="3200">
              <a:solidFill>
                <a:srgbClr val="12BA12"/>
              </a:solidFill>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
            </a:pPr>
            <a:endParaRPr lang="nl-NL" sz="3200">
              <a:solidFill>
                <a:srgbClr val="12BA12"/>
              </a:solidFill>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
            </a:pPr>
            <a:endParaRPr lang="nl-NL" sz="3200">
              <a:solidFill>
                <a:srgbClr val="12BA12"/>
              </a:solidFill>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
            </a:pPr>
            <a:endParaRPr lang="nl-NL" sz="3200">
              <a:solidFill>
                <a:srgbClr val="12BA1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51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F4B1BC92-C78F-4FEB-B1B7-879BB6AAD6B7}"/>
              </a:ext>
            </a:extLst>
          </p:cNvPr>
          <p:cNvSpPr/>
          <p:nvPr/>
        </p:nvSpPr>
        <p:spPr>
          <a:xfrm>
            <a:off x="1952773" y="1950846"/>
            <a:ext cx="5343378" cy="1179514"/>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952772" y="2160589"/>
            <a:ext cx="5124303" cy="707886"/>
          </a:xfrm>
          <a:prstGeom prst="rect">
            <a:avLst/>
          </a:prstGeom>
          <a:noFill/>
        </p:spPr>
        <p:txBody>
          <a:bodyPr wrap="square" rtlCol="0">
            <a:spAutoFit/>
          </a:bodyPr>
          <a:lstStyle/>
          <a:p>
            <a:r>
              <a:rPr lang="nl-NL" sz="4000">
                <a:solidFill>
                  <a:srgbClr val="12BA12"/>
                </a:solidFill>
                <a:latin typeface="Calibri" panose="020F0502020204030204" pitchFamily="34" charset="0"/>
                <a:cs typeface="Calibri" panose="020F0502020204030204" pitchFamily="34" charset="0"/>
              </a:rPr>
              <a:t>    OUDERRAAD EN MR</a:t>
            </a:r>
          </a:p>
        </p:txBody>
      </p:sp>
    </p:spTree>
    <p:extLst>
      <p:ext uri="{BB962C8B-B14F-4D97-AF65-F5344CB8AC3E}">
        <p14:creationId xmlns:p14="http://schemas.microsoft.com/office/powerpoint/2010/main" val="259277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253218" y="253218"/>
            <a:ext cx="9340947" cy="6414867"/>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439951" y="831140"/>
            <a:ext cx="7661062" cy="6124754"/>
          </a:xfrm>
          <a:prstGeom prst="rect">
            <a:avLst/>
          </a:prstGeom>
          <a:noFill/>
        </p:spPr>
        <p:txBody>
          <a:bodyPr wrap="square" lIns="91440" tIns="45720" rIns="91440" bIns="45720" rtlCol="0" anchor="t">
            <a:spAutoFit/>
          </a:bodyPr>
          <a:lstStyle/>
          <a:p>
            <a:r>
              <a:rPr lang="nl-NL" sz="4000">
                <a:solidFill>
                  <a:srgbClr val="12BA12"/>
                </a:solidFill>
                <a:latin typeface="Calibri"/>
                <a:ea typeface="Calibri"/>
                <a:cs typeface="Calibri"/>
              </a:rPr>
              <a:t>     De mentoren:</a:t>
            </a:r>
          </a:p>
          <a:p>
            <a:endParaRPr lang="nl-NL" sz="3200">
              <a:solidFill>
                <a:srgbClr val="12BA12"/>
              </a:solidFill>
              <a:latin typeface="Calibri" panose="020F0502020204030204" pitchFamily="34" charset="0"/>
              <a:cs typeface="Calibri" panose="020F0502020204030204" pitchFamily="34" charset="0"/>
            </a:endParaRPr>
          </a:p>
          <a:p>
            <a:r>
              <a:rPr lang="nl-NL" sz="3200">
                <a:solidFill>
                  <a:srgbClr val="12BA12"/>
                </a:solidFill>
                <a:latin typeface="Calibri"/>
                <a:ea typeface="Calibri"/>
                <a:cs typeface="Calibri"/>
              </a:rPr>
              <a:t>1A: Wilma van Dijk 		lokaal 2</a:t>
            </a:r>
          </a:p>
          <a:p>
            <a:endParaRPr lang="nl-NL" sz="3200">
              <a:solidFill>
                <a:srgbClr val="12BA12"/>
              </a:solidFill>
              <a:latin typeface="Calibri" panose="020F0502020204030204" pitchFamily="34" charset="0"/>
              <a:cs typeface="Calibri" panose="020F0502020204030204" pitchFamily="34" charset="0"/>
            </a:endParaRPr>
          </a:p>
          <a:p>
            <a:r>
              <a:rPr lang="nl-NL" sz="3200">
                <a:solidFill>
                  <a:srgbClr val="12BA12"/>
                </a:solidFill>
                <a:latin typeface="Calibri"/>
                <a:ea typeface="Calibri"/>
                <a:cs typeface="Calibri"/>
              </a:rPr>
              <a:t>1B: Pepijn van der Kooij	lokaal 10</a:t>
            </a:r>
            <a:endParaRPr lang="nl-NL" sz="3200">
              <a:solidFill>
                <a:srgbClr val="12BA12"/>
              </a:solidFill>
              <a:latin typeface="Calibri" panose="020F0502020204030204" pitchFamily="34" charset="0"/>
              <a:ea typeface="Calibri"/>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a:p>
            <a:r>
              <a:rPr lang="nl-NL" sz="3200">
                <a:solidFill>
                  <a:srgbClr val="12BA12"/>
                </a:solidFill>
                <a:latin typeface="Calibri"/>
                <a:ea typeface="Calibri"/>
                <a:cs typeface="Calibri"/>
              </a:rPr>
              <a:t>1C: Dana Jansen      	  	lokaal 5</a:t>
            </a:r>
          </a:p>
          <a:p>
            <a:endParaRPr lang="nl-NL" sz="3200">
              <a:solidFill>
                <a:srgbClr val="12BA12"/>
              </a:solidFill>
              <a:latin typeface="Calibri" panose="020F0502020204030204" pitchFamily="34" charset="0"/>
              <a:cs typeface="Calibri" panose="020F0502020204030204" pitchFamily="34" charset="0"/>
            </a:endParaRPr>
          </a:p>
          <a:p>
            <a:r>
              <a:rPr lang="nl-NL" sz="3200">
                <a:solidFill>
                  <a:srgbClr val="12BA12"/>
                </a:solidFill>
                <a:latin typeface="Calibri"/>
                <a:ea typeface="Calibri"/>
                <a:cs typeface="Calibri"/>
              </a:rPr>
              <a:t>1D: Simon Kee	            lokaal 14</a:t>
            </a:r>
            <a:endParaRPr lang="nl-NL" sz="3200">
              <a:solidFill>
                <a:srgbClr val="12BA12"/>
              </a:solidFill>
              <a:latin typeface="Calibri" panose="020F0502020204030204" pitchFamily="34" charset="0"/>
              <a:ea typeface="Calibri"/>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E67E4963-AFAF-6272-0B74-77EAAEB492CC}"/>
              </a:ext>
            </a:extLst>
          </p:cNvPr>
          <p:cNvPicPr>
            <a:picLocks noChangeAspect="1"/>
          </p:cNvPicPr>
          <p:nvPr/>
        </p:nvPicPr>
        <p:blipFill>
          <a:blip r:embed="rId3"/>
          <a:stretch>
            <a:fillRect/>
          </a:stretch>
        </p:blipFill>
        <p:spPr>
          <a:xfrm>
            <a:off x="6930278" y="1743355"/>
            <a:ext cx="852769" cy="838762"/>
          </a:xfrm>
          <a:prstGeom prst="rect">
            <a:avLst/>
          </a:prstGeom>
          <a:ln>
            <a:noFill/>
          </a:ln>
          <a:effectLst>
            <a:softEdge rad="112500"/>
          </a:effectLst>
        </p:spPr>
      </p:pic>
      <p:pic>
        <p:nvPicPr>
          <p:cNvPr id="3" name="Afbeelding 2">
            <a:extLst>
              <a:ext uri="{FF2B5EF4-FFF2-40B4-BE49-F238E27FC236}">
                <a16:creationId xmlns:a16="http://schemas.microsoft.com/office/drawing/2014/main" id="{11782AD3-5C18-C895-4D3C-83D91EA59029}"/>
              </a:ext>
            </a:extLst>
          </p:cNvPr>
          <p:cNvPicPr>
            <a:picLocks noChangeAspect="1"/>
          </p:cNvPicPr>
          <p:nvPr/>
        </p:nvPicPr>
        <p:blipFill>
          <a:blip r:embed="rId4"/>
          <a:stretch>
            <a:fillRect/>
          </a:stretch>
        </p:blipFill>
        <p:spPr>
          <a:xfrm>
            <a:off x="6935041" y="2791945"/>
            <a:ext cx="865655" cy="859492"/>
          </a:xfrm>
          <a:prstGeom prst="rect">
            <a:avLst/>
          </a:prstGeom>
          <a:ln>
            <a:noFill/>
          </a:ln>
          <a:effectLst>
            <a:softEdge rad="112500"/>
          </a:effectLst>
        </p:spPr>
      </p:pic>
      <p:pic>
        <p:nvPicPr>
          <p:cNvPr id="6" name="Afbeelding 5" descr="Afbeelding met glimlach, Menselijk gezicht, persoon, blond&#10;&#10;Door AI gegenereerde inhoud is mogelijk onjuist.">
            <a:extLst>
              <a:ext uri="{FF2B5EF4-FFF2-40B4-BE49-F238E27FC236}">
                <a16:creationId xmlns:a16="http://schemas.microsoft.com/office/drawing/2014/main" id="{E930BA27-8E8D-1CAA-069E-8CA90F5C1778}"/>
              </a:ext>
            </a:extLst>
          </p:cNvPr>
          <p:cNvPicPr>
            <a:picLocks noChangeAspect="1"/>
          </p:cNvPicPr>
          <p:nvPr/>
        </p:nvPicPr>
        <p:blipFill>
          <a:blip r:embed="rId5"/>
          <a:stretch>
            <a:fillRect/>
          </a:stretch>
        </p:blipFill>
        <p:spPr>
          <a:xfrm>
            <a:off x="6930558" y="3783106"/>
            <a:ext cx="874620" cy="871819"/>
          </a:xfrm>
          <a:prstGeom prst="rect">
            <a:avLst/>
          </a:prstGeom>
          <a:ln>
            <a:noFill/>
          </a:ln>
          <a:effectLst>
            <a:softEdge rad="112500"/>
          </a:effectLst>
        </p:spPr>
      </p:pic>
      <p:pic>
        <p:nvPicPr>
          <p:cNvPr id="7" name="Afbeelding 6" descr="Afbeelding met Menselijk gezicht, bril, glimlach, person&#10;&#10;Door AI gegenereerde inhoud is mogelijk onjuist.">
            <a:extLst>
              <a:ext uri="{FF2B5EF4-FFF2-40B4-BE49-F238E27FC236}">
                <a16:creationId xmlns:a16="http://schemas.microsoft.com/office/drawing/2014/main" id="{98C59B0D-74FA-1FC5-8FCF-24D1CBDBE42D}"/>
              </a:ext>
            </a:extLst>
          </p:cNvPr>
          <p:cNvPicPr>
            <a:picLocks noChangeAspect="1"/>
          </p:cNvPicPr>
          <p:nvPr/>
        </p:nvPicPr>
        <p:blipFill>
          <a:blip r:embed="rId6"/>
          <a:stretch>
            <a:fillRect/>
          </a:stretch>
        </p:blipFill>
        <p:spPr>
          <a:xfrm>
            <a:off x="6933640" y="4754655"/>
            <a:ext cx="868170" cy="844926"/>
          </a:xfrm>
          <a:prstGeom prst="rect">
            <a:avLst/>
          </a:prstGeom>
          <a:ln>
            <a:noFill/>
          </a:ln>
          <a:effectLst>
            <a:softEdge rad="112500"/>
          </a:effectLst>
        </p:spPr>
      </p:pic>
    </p:spTree>
    <p:extLst>
      <p:ext uri="{BB962C8B-B14F-4D97-AF65-F5344CB8AC3E}">
        <p14:creationId xmlns:p14="http://schemas.microsoft.com/office/powerpoint/2010/main" val="42858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1209822" y="942536"/>
            <a:ext cx="7469944" cy="5620189"/>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392702" y="1139483"/>
            <a:ext cx="7174523" cy="4647426"/>
          </a:xfrm>
          <a:prstGeom prst="rect">
            <a:avLst/>
          </a:prstGeom>
          <a:noFill/>
        </p:spPr>
        <p:txBody>
          <a:bodyPr wrap="square" lIns="91440" tIns="45720" rIns="91440" bIns="45720" rtlCol="0" anchor="t">
            <a:spAutoFit/>
          </a:bodyPr>
          <a:lstStyle/>
          <a:p>
            <a:r>
              <a:rPr lang="nl-NL" sz="4000">
                <a:solidFill>
                  <a:srgbClr val="12BA12"/>
                </a:solidFill>
                <a:latin typeface="Calibri"/>
                <a:ea typeface="Calibri"/>
                <a:cs typeface="Calibri"/>
              </a:rPr>
              <a:t>    PROGRAMMA in de lokalen</a:t>
            </a:r>
            <a:endParaRPr lang="nl-NL" sz="4000">
              <a:solidFill>
                <a:srgbClr val="12BA12"/>
              </a:solidFill>
              <a:latin typeface="Calibri" panose="020F0502020204030204" pitchFamily="34" charset="0"/>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Voorstellen </a:t>
            </a:r>
          </a:p>
          <a:p>
            <a:pPr marL="457200" indent="-457200">
              <a:buFont typeface="Wingdings" panose="05000000000000000000" pitchFamily="2" charset="2"/>
              <a:buChar char="§"/>
            </a:pPr>
            <a:r>
              <a:rPr lang="nl-NL" sz="3200">
                <a:solidFill>
                  <a:srgbClr val="12BA12"/>
                </a:solidFill>
                <a:latin typeface="Calibri"/>
                <a:ea typeface="Calibri"/>
                <a:cs typeface="Calibri"/>
              </a:rPr>
              <a:t>Start van het schooljaar</a:t>
            </a:r>
          </a:p>
          <a:p>
            <a:pPr marL="457200" indent="-457200">
              <a:buFont typeface="Wingdings" panose="05000000000000000000" pitchFamily="2" charset="2"/>
              <a:buChar char="§"/>
            </a:pPr>
            <a:r>
              <a:rPr lang="nl-NL" sz="3200">
                <a:solidFill>
                  <a:srgbClr val="12BA12"/>
                </a:solidFill>
                <a:latin typeface="Calibri"/>
                <a:ea typeface="Calibri"/>
                <a:cs typeface="Calibri"/>
              </a:rPr>
              <a:t>Mentor </a:t>
            </a:r>
          </a:p>
          <a:p>
            <a:pPr marL="457200" indent="-457200">
              <a:buFont typeface="Wingdings" panose="05000000000000000000" pitchFamily="2" charset="2"/>
              <a:buChar char="§"/>
            </a:pPr>
            <a:r>
              <a:rPr lang="nl-NL" sz="3200">
                <a:solidFill>
                  <a:srgbClr val="12BA12"/>
                </a:solidFill>
                <a:latin typeface="Calibri"/>
                <a:ea typeface="Calibri"/>
                <a:cs typeface="Calibri"/>
              </a:rPr>
              <a:t>Programma mentorlessen</a:t>
            </a:r>
          </a:p>
          <a:p>
            <a:pPr marL="457200" indent="-457200">
              <a:buFont typeface="Wingdings" panose="05000000000000000000" pitchFamily="2" charset="2"/>
              <a:buChar char="§"/>
            </a:pPr>
            <a:r>
              <a:rPr lang="nl-NL" sz="3200">
                <a:solidFill>
                  <a:srgbClr val="12BA12"/>
                </a:solidFill>
                <a:latin typeface="Calibri"/>
                <a:ea typeface="Calibri"/>
                <a:cs typeface="Calibri"/>
              </a:rPr>
              <a:t>Communicatie</a:t>
            </a:r>
          </a:p>
          <a:p>
            <a:pPr marL="457200" indent="-457200">
              <a:buFont typeface="Wingdings" panose="05000000000000000000" pitchFamily="2" charset="2"/>
              <a:buChar char="§"/>
            </a:pPr>
            <a:r>
              <a:rPr lang="nl-NL" sz="3200">
                <a:solidFill>
                  <a:srgbClr val="12BA12"/>
                </a:solidFill>
                <a:latin typeface="Calibri"/>
                <a:ea typeface="Calibri"/>
                <a:cs typeface="Calibri"/>
              </a:rPr>
              <a:t>Overige vragen</a:t>
            </a:r>
          </a:p>
          <a:p>
            <a:endParaRPr lang="nl-NL" sz="3200">
              <a:solidFill>
                <a:srgbClr val="12BA1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12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1240696" y="816638"/>
            <a:ext cx="7469944" cy="4921689"/>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677015" y="1119673"/>
            <a:ext cx="6866864" cy="4154984"/>
          </a:xfrm>
          <a:prstGeom prst="rect">
            <a:avLst/>
          </a:prstGeom>
          <a:noFill/>
        </p:spPr>
        <p:txBody>
          <a:bodyPr wrap="square" lIns="91440" tIns="45720" rIns="91440" bIns="45720" rtlCol="0" anchor="t">
            <a:spAutoFit/>
          </a:bodyPr>
          <a:lstStyle/>
          <a:p>
            <a:r>
              <a:rPr lang="nl-NL" sz="4000">
                <a:solidFill>
                  <a:srgbClr val="12BA12"/>
                </a:solidFill>
                <a:latin typeface="Calibri" panose="020F0502020204030204" pitchFamily="34" charset="0"/>
                <a:cs typeface="Calibri" panose="020F0502020204030204" pitchFamily="34" charset="0"/>
              </a:rPr>
              <a:t>Start van het schooljaar</a:t>
            </a:r>
          </a:p>
          <a:p>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Rooster(wijzigingen) in Magister</a:t>
            </a:r>
          </a:p>
          <a:p>
            <a:pPr marL="457200" indent="-457200">
              <a:buFont typeface="Wingdings" panose="05000000000000000000" pitchFamily="2" charset="2"/>
              <a:buChar char="§"/>
            </a:pPr>
            <a:r>
              <a:rPr lang="nl-NL" sz="3200">
                <a:solidFill>
                  <a:srgbClr val="12BA12"/>
                </a:solidFill>
                <a:latin typeface="Calibri"/>
                <a:ea typeface="Calibri"/>
                <a:cs typeface="Calibri"/>
              </a:rPr>
              <a:t>Plannen en organiseren; </a:t>
            </a:r>
            <a:r>
              <a:rPr lang="nl-NL" sz="3200" err="1">
                <a:solidFill>
                  <a:srgbClr val="12BA12"/>
                </a:solidFill>
                <a:latin typeface="Calibri"/>
                <a:ea typeface="Calibri"/>
                <a:cs typeface="Calibri"/>
              </a:rPr>
              <a:t>Plenda</a:t>
            </a:r>
            <a:endParaRPr lang="nl-NL" sz="3200" err="1">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Boekentas en gebruik kluisje</a:t>
            </a: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CITO Ne-En-re/</a:t>
            </a:r>
            <a:r>
              <a:rPr lang="nl-NL" sz="3200" err="1">
                <a:solidFill>
                  <a:srgbClr val="12BA12"/>
                </a:solidFill>
                <a:latin typeface="Calibri" panose="020F0502020204030204" pitchFamily="34" charset="0"/>
                <a:cs typeface="Calibri" panose="020F0502020204030204" pitchFamily="34" charset="0"/>
              </a:rPr>
              <a:t>wi</a:t>
            </a:r>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i-uren </a:t>
            </a: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Meerdere vakken en docenten</a:t>
            </a:r>
          </a:p>
        </p:txBody>
      </p:sp>
    </p:spTree>
    <p:extLst>
      <p:ext uri="{BB962C8B-B14F-4D97-AF65-F5344CB8AC3E}">
        <p14:creationId xmlns:p14="http://schemas.microsoft.com/office/powerpoint/2010/main" val="256811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pPr marL="0" indent="0">
              <a:buNone/>
            </a:pPr>
            <a:endParaRPr lang="nl-NL"/>
          </a:p>
          <a:p>
            <a:pPr marL="0" indent="0">
              <a:buNone/>
            </a:pPr>
            <a:endParaRPr lang="nl-NL"/>
          </a:p>
          <a:p>
            <a:pPr marL="0" indent="0">
              <a:buNone/>
            </a:pPr>
            <a:endParaRPr lang="nl-NL"/>
          </a:p>
        </p:txBody>
      </p:sp>
      <p:sp>
        <p:nvSpPr>
          <p:cNvPr id="8" name="Rechthoek: afgeronde hoeken 7">
            <a:extLst>
              <a:ext uri="{FF2B5EF4-FFF2-40B4-BE49-F238E27FC236}">
                <a16:creationId xmlns:a16="http://schemas.microsoft.com/office/drawing/2014/main" id="{F4B1BC92-C78F-4FEB-B1B7-879BB6AAD6B7}"/>
              </a:ext>
            </a:extLst>
          </p:cNvPr>
          <p:cNvSpPr/>
          <p:nvPr/>
        </p:nvSpPr>
        <p:spPr>
          <a:xfrm>
            <a:off x="1209822" y="816639"/>
            <a:ext cx="7469944" cy="5688936"/>
          </a:xfrm>
          <a:prstGeom prst="roundRect">
            <a:avLst/>
          </a:prstGeom>
          <a:solidFill>
            <a:srgbClr val="FFFFFF">
              <a:alpha val="92157"/>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CB3796E-4759-4640-86A2-C8C94987B698}"/>
              </a:ext>
            </a:extLst>
          </p:cNvPr>
          <p:cNvSpPr txBox="1"/>
          <p:nvPr/>
        </p:nvSpPr>
        <p:spPr>
          <a:xfrm>
            <a:off x="1388406" y="873263"/>
            <a:ext cx="7174523" cy="5632311"/>
          </a:xfrm>
          <a:prstGeom prst="rect">
            <a:avLst/>
          </a:prstGeom>
          <a:noFill/>
        </p:spPr>
        <p:txBody>
          <a:bodyPr wrap="square" lIns="91440" tIns="45720" rIns="91440" bIns="45720" rtlCol="0" anchor="t">
            <a:spAutoFit/>
          </a:bodyPr>
          <a:lstStyle/>
          <a:p>
            <a:r>
              <a:rPr lang="nl-NL" sz="4000">
                <a:solidFill>
                  <a:srgbClr val="12BA12"/>
                </a:solidFill>
                <a:latin typeface="Calibri"/>
                <a:ea typeface="Calibri"/>
                <a:cs typeface="Calibri"/>
              </a:rPr>
              <a:t>    MENTOR</a:t>
            </a:r>
            <a:endParaRPr lang="nl-NL" sz="4000">
              <a:solidFill>
                <a:srgbClr val="12BA12"/>
              </a:solidFill>
              <a:latin typeface="Calibri" panose="020F0502020204030204" pitchFamily="34" charset="0"/>
              <a:cs typeface="Calibri" panose="020F0502020204030204" pitchFamily="34" charset="0"/>
            </a:endParaRPr>
          </a:p>
          <a:p>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Eerste contactpersoon voor ouders</a:t>
            </a: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Bewaakt individueel welzijn, resultaten en groepsdynamiek</a:t>
            </a:r>
          </a:p>
          <a:p>
            <a:pPr marL="457200" indent="-457200">
              <a:buFont typeface="Wingdings" panose="05000000000000000000" pitchFamily="2" charset="2"/>
              <a:buChar char="§"/>
            </a:pPr>
            <a:r>
              <a:rPr lang="nl-NL" sz="3200">
                <a:solidFill>
                  <a:srgbClr val="12BA12"/>
                </a:solidFill>
                <a:latin typeface="Calibri"/>
                <a:ea typeface="Calibri"/>
                <a:cs typeface="Calibri"/>
              </a:rPr>
              <a:t>'Op naar de havo'-programma; bij m/h advies of na de kerstvakantie</a:t>
            </a:r>
          </a:p>
          <a:p>
            <a:pPr marL="457200" indent="-457200">
              <a:buFont typeface="Wingdings" panose="05000000000000000000" pitchFamily="2" charset="2"/>
              <a:buChar char="§"/>
            </a:pPr>
            <a:r>
              <a:rPr lang="nl-NL" sz="3200" err="1">
                <a:solidFill>
                  <a:srgbClr val="12BA12"/>
                </a:solidFill>
                <a:latin typeface="Calibri" panose="020F0502020204030204" pitchFamily="34" charset="0"/>
                <a:cs typeface="Calibri" panose="020F0502020204030204" pitchFamily="34" charset="0"/>
              </a:rPr>
              <a:t>Mentorles</a:t>
            </a:r>
            <a:endParaRPr lang="nl-NL" sz="3200">
              <a:solidFill>
                <a:srgbClr val="12BA12"/>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nl-NL" sz="3200">
                <a:solidFill>
                  <a:srgbClr val="12BA12"/>
                </a:solidFill>
                <a:latin typeface="Calibri"/>
                <a:ea typeface="Calibri"/>
                <a:cs typeface="Calibri"/>
              </a:rPr>
              <a:t>10-minutengesprekken na rapporten </a:t>
            </a:r>
          </a:p>
          <a:p>
            <a:pPr marL="457200" indent="-457200">
              <a:buFont typeface="Wingdings" panose="05000000000000000000" pitchFamily="2" charset="2"/>
              <a:buChar char="§"/>
            </a:pPr>
            <a:r>
              <a:rPr lang="nl-NL" sz="3200">
                <a:solidFill>
                  <a:srgbClr val="12BA12"/>
                </a:solidFill>
                <a:latin typeface="Calibri" panose="020F0502020204030204" pitchFamily="34" charset="0"/>
                <a:cs typeface="Calibri" panose="020F0502020204030204" pitchFamily="34" charset="0"/>
              </a:rPr>
              <a:t>Begeleiding van groepsactiviteiten</a:t>
            </a:r>
          </a:p>
          <a:p>
            <a:r>
              <a:rPr lang="nl-NL" sz="3200">
                <a:solidFill>
                  <a:srgbClr val="12BA12"/>
                </a:solidFill>
                <a:latin typeface="Calibri" panose="020F0502020204030204" pitchFamily="34" charset="0"/>
                <a:cs typeface="Calibri" panose="020F0502020204030204" pitchFamily="34" charset="0"/>
              </a:rPr>
              <a:t>     waar mogelijk</a:t>
            </a:r>
          </a:p>
        </p:txBody>
      </p:sp>
    </p:spTree>
    <p:extLst>
      <p:ext uri="{BB962C8B-B14F-4D97-AF65-F5344CB8AC3E}">
        <p14:creationId xmlns:p14="http://schemas.microsoft.com/office/powerpoint/2010/main" val="17508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61126A065C824E86FA650CFE2BD05B" ma:contentTypeVersion="" ma:contentTypeDescription="Een nieuw document maken." ma:contentTypeScope="" ma:versionID="74e8b35b5c0fff73fdbf35bf1da07405">
  <xsd:schema xmlns:xsd="http://www.w3.org/2001/XMLSchema" xmlns:xs="http://www.w3.org/2001/XMLSchema" xmlns:p="http://schemas.microsoft.com/office/2006/metadata/properties" xmlns:ns2="5d5fc205-bc94-4914-a8bf-b2a772010d3e" xmlns:ns3="f9125299-ced7-4ee9-8fff-c1e6453e41c1" xmlns:ns4="dd842b40-71c2-4f43-9b6e-41eeca808938" targetNamespace="http://schemas.microsoft.com/office/2006/metadata/properties" ma:root="true" ma:fieldsID="47b097dbdf2b45f820ee1fea57a97476" ns2:_="" ns3:_="" ns4:_="">
    <xsd:import namespace="5d5fc205-bc94-4914-a8bf-b2a772010d3e"/>
    <xsd:import namespace="f9125299-ced7-4ee9-8fff-c1e6453e41c1"/>
    <xsd:import namespace="dd842b40-71c2-4f43-9b6e-41eeca80893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5fc205-bc94-4914-a8bf-b2a772010d3e"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125299-ced7-4ee9-8fff-c1e6453e41c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Afmeldingsstatus" ma:internalName="Afmeldingsstatus">
      <xsd:simpleType>
        <xsd:restriction base="dms:Text"/>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c20f6019-97cc-4427-8ef6-88c7a5e078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842b40-71c2-4f43-9b6e-41eeca80893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a48e383-2cbc-438f-af91-11825fba0155}" ma:internalName="TaxCatchAll" ma:showField="CatchAllData" ma:web="3e40c5a8-dadf-4686-9b71-c7c6bc9ab4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lcf76f155ced4ddcb4097134ff3c332f xmlns="f9125299-ced7-4ee9-8fff-c1e6453e41c1">
      <Terms xmlns="http://schemas.microsoft.com/office/infopath/2007/PartnerControls"/>
    </lcf76f155ced4ddcb4097134ff3c332f>
    <_Flow_SignoffStatus xmlns="f9125299-ced7-4ee9-8fff-c1e6453e41c1" xsi:nil="true"/>
    <TaxCatchAll xmlns="dd842b40-71c2-4f43-9b6e-41eeca808938" xsi:nil="true"/>
  </documentManagement>
</p:properties>
</file>

<file path=customXml/itemProps1.xml><?xml version="1.0" encoding="utf-8"?>
<ds:datastoreItem xmlns:ds="http://schemas.openxmlformats.org/officeDocument/2006/customXml" ds:itemID="{5811C110-2608-4D62-9C16-54C296AB1CD9}">
  <ds:schemaRefs>
    <ds:schemaRef ds:uri="http://schemas.microsoft.com/sharepoint/v3/contenttype/forms"/>
  </ds:schemaRefs>
</ds:datastoreItem>
</file>

<file path=customXml/itemProps2.xml><?xml version="1.0" encoding="utf-8"?>
<ds:datastoreItem xmlns:ds="http://schemas.openxmlformats.org/officeDocument/2006/customXml" ds:itemID="{5590A697-0FA5-4642-B3E7-A1F24AB78B74}">
  <ds:schemaRefs>
    <ds:schemaRef ds:uri="5d5fc205-bc94-4914-a8bf-b2a772010d3e"/>
    <ds:schemaRef ds:uri="dd842b40-71c2-4f43-9b6e-41eeca808938"/>
    <ds:schemaRef ds:uri="f9125299-ced7-4ee9-8fff-c1e6453e41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D42D6F-CF45-46FA-A516-937EFC73D5B8}">
  <ds:schemaRefs>
    <ds:schemaRef ds:uri="http://purl.org/dc/terms/"/>
    <ds:schemaRef ds:uri="http://schemas.openxmlformats.org/package/2006/metadata/core-properties"/>
    <ds:schemaRef ds:uri="http://schemas.microsoft.com/office/2006/documentManagement/types"/>
    <ds:schemaRef ds:uri="5d5fc205-bc94-4914-a8bf-b2a772010d3e"/>
    <ds:schemaRef ds:uri="http://schemas.microsoft.com/office/infopath/2007/PartnerControls"/>
    <ds:schemaRef ds:uri="http://purl.org/dc/elements/1.1/"/>
    <ds:schemaRef ds:uri="http://schemas.microsoft.com/office/2006/metadata/properties"/>
    <ds:schemaRef ds:uri="dd842b40-71c2-4f43-9b6e-41eeca808938"/>
    <ds:schemaRef ds:uri="f9125299-ced7-4ee9-8fff-c1e6453e41c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1242</Words>
  <Application>Microsoft Office PowerPoint</Application>
  <PresentationFormat>Breedbeeld</PresentationFormat>
  <Paragraphs>139</Paragraphs>
  <Slides>13</Slides>
  <Notes>13</Notes>
  <HiddenSlides>0</HiddenSlides>
  <MMClips>0</MMClips>
  <ScaleCrop>false</ScaleCrop>
  <HeadingPairs>
    <vt:vector size="4" baseType="variant">
      <vt:variant>
        <vt:lpstr>Thema</vt:lpstr>
      </vt:variant>
      <vt:variant>
        <vt:i4>1</vt:i4>
      </vt:variant>
      <vt:variant>
        <vt:lpstr>Diatitels</vt:lpstr>
      </vt:variant>
      <vt:variant>
        <vt:i4>13</vt:i4>
      </vt:variant>
    </vt:vector>
  </HeadingPairs>
  <TitlesOfParts>
    <vt:vector size="14" baseType="lpstr">
      <vt:lpstr>Facet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Dunamare Onderwijsgroep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 voorstellen!</dc:title>
  <dc:creator>P.vanderWerff</dc:creator>
  <cp:lastModifiedBy>Kee, S.</cp:lastModifiedBy>
  <cp:revision>24</cp:revision>
  <dcterms:created xsi:type="dcterms:W3CDTF">2013-08-27T12:16:37Z</dcterms:created>
  <dcterms:modified xsi:type="dcterms:W3CDTF">2025-09-03T13:00:33Z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0x010100A561126A065C824E86FA650CFE2BD05B</vt:lpwstr>
  </property>
  <property fmtid="{D5CDD505-2E9C-101B-9397-08002B2CF9AE}" pid="3" name="MediaServiceImageTags">
    <vt:lpwstr/>
  </property>
</Properties>
</file>