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9"/>
  </p:notesMasterIdLst>
  <p:sldIdLst>
    <p:sldId id="270" r:id="rId5"/>
    <p:sldId id="272" r:id="rId6"/>
    <p:sldId id="280" r:id="rId7"/>
    <p:sldId id="282" r:id="rId8"/>
    <p:sldId id="281" r:id="rId9"/>
    <p:sldId id="283" r:id="rId10"/>
    <p:sldId id="284" r:id="rId11"/>
    <p:sldId id="285" r:id="rId12"/>
    <p:sldId id="289" r:id="rId13"/>
    <p:sldId id="290" r:id="rId14"/>
    <p:sldId id="291" r:id="rId15"/>
    <p:sldId id="292" r:id="rId16"/>
    <p:sldId id="293" r:id="rId17"/>
    <p:sldId id="286" r:id="rId1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BA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5AD43C-F171-2BDC-B8B8-36415194ADA8}" v="4" dt="2025-09-02T11:21:42.988"/>
    <p1510:client id="{0C89A1C8-0304-4CE9-BD47-A0E14C8018AF}" v="5" dt="2025-09-02T11:24:36.978"/>
    <p1510:client id="{4F0D95E2-A2AF-8915-8C2A-2478ED52EA04}" v="56" dt="2025-09-02T12:36:10.092"/>
    <p1510:client id="{AEFAC911-F2C2-C512-37C9-BEB4C15C5546}" v="5" dt="2025-09-02T11:20:58.029"/>
    <p1510:client id="{C18C2DB7-1B29-4A9F-AFE5-C72F8B407DD4}" v="14" dt="2025-09-02T14:33:32.8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718AB7-5CCB-4677-87B8-701ACA52870E}"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5FF1F299-002A-44AC-9471-628638938E01}">
      <dgm:prSet/>
      <dgm:spPr/>
      <dgm:t>
        <a:bodyPr/>
        <a:lstStyle/>
        <a:p>
          <a:r>
            <a:rPr lang="nl-NL"/>
            <a:t>Maandag 8-9 / donderdag 11-9</a:t>
          </a:r>
          <a:endParaRPr lang="en-US"/>
        </a:p>
      </dgm:t>
    </dgm:pt>
    <dgm:pt modelId="{7792E106-7A07-4E54-B96F-CB65E54A0F2F}" type="parTrans" cxnId="{540B3B12-226C-49A5-946F-99A0D4F245EA}">
      <dgm:prSet/>
      <dgm:spPr/>
      <dgm:t>
        <a:bodyPr/>
        <a:lstStyle/>
        <a:p>
          <a:endParaRPr lang="en-US"/>
        </a:p>
      </dgm:t>
    </dgm:pt>
    <dgm:pt modelId="{D6E1ED6E-3FAB-4655-8C57-F6F630E35C16}" type="sibTrans" cxnId="{540B3B12-226C-49A5-946F-99A0D4F245EA}">
      <dgm:prSet/>
      <dgm:spPr/>
      <dgm:t>
        <a:bodyPr/>
        <a:lstStyle/>
        <a:p>
          <a:endParaRPr lang="en-US"/>
        </a:p>
      </dgm:t>
    </dgm:pt>
    <dgm:pt modelId="{FBE1F3D5-1E4F-4D6B-A10F-FFD44A2987D8}">
      <dgm:prSet/>
      <dgm:spPr/>
      <dgm:t>
        <a:bodyPr/>
        <a:lstStyle/>
        <a:p>
          <a:r>
            <a:rPr lang="nl-NL"/>
            <a:t>Op maandag 8 september worden de leerlingen tussen 9.00 en 9.15 uur bij het Kennemer Sportcenter verwacht voor de werkweek naar Texel. IJsbaanlaan 4A, 2024 AV Haarlem. We vertrekken om 9.30 uur.</a:t>
          </a:r>
          <a:endParaRPr lang="en-US"/>
        </a:p>
      </dgm:t>
    </dgm:pt>
    <dgm:pt modelId="{A06ECF69-21D8-432C-BF69-9AC9059E9D58}" type="parTrans" cxnId="{E61ADF47-979A-41AF-91F5-42129D92C820}">
      <dgm:prSet/>
      <dgm:spPr/>
      <dgm:t>
        <a:bodyPr/>
        <a:lstStyle/>
        <a:p>
          <a:endParaRPr lang="en-US"/>
        </a:p>
      </dgm:t>
    </dgm:pt>
    <dgm:pt modelId="{120BEAFA-C1F2-4AE9-B19D-5D572BFBBA39}" type="sibTrans" cxnId="{E61ADF47-979A-41AF-91F5-42129D92C820}">
      <dgm:prSet/>
      <dgm:spPr/>
      <dgm:t>
        <a:bodyPr/>
        <a:lstStyle/>
        <a:p>
          <a:endParaRPr lang="en-US"/>
        </a:p>
      </dgm:t>
    </dgm:pt>
    <dgm:pt modelId="{CAE6271C-6400-4220-B550-D09C7E755C61}" type="pres">
      <dgm:prSet presAssocID="{21718AB7-5CCB-4677-87B8-701ACA52870E}" presName="Name0" presStyleCnt="0">
        <dgm:presLayoutVars>
          <dgm:dir/>
          <dgm:animLvl val="lvl"/>
          <dgm:resizeHandles val="exact"/>
        </dgm:presLayoutVars>
      </dgm:prSet>
      <dgm:spPr/>
    </dgm:pt>
    <dgm:pt modelId="{A247CEA1-56D5-4C7D-B3A8-8667D1C85257}" type="pres">
      <dgm:prSet presAssocID="{FBE1F3D5-1E4F-4D6B-A10F-FFD44A2987D8}" presName="boxAndChildren" presStyleCnt="0"/>
      <dgm:spPr/>
    </dgm:pt>
    <dgm:pt modelId="{EA6177D6-5A9A-4AA9-97D8-F4CA45625211}" type="pres">
      <dgm:prSet presAssocID="{FBE1F3D5-1E4F-4D6B-A10F-FFD44A2987D8}" presName="parentTextBox" presStyleLbl="node1" presStyleIdx="0" presStyleCnt="2"/>
      <dgm:spPr/>
    </dgm:pt>
    <dgm:pt modelId="{CCE17F4F-F1B7-4D2C-99D2-67987121EC09}" type="pres">
      <dgm:prSet presAssocID="{D6E1ED6E-3FAB-4655-8C57-F6F630E35C16}" presName="sp" presStyleCnt="0"/>
      <dgm:spPr/>
    </dgm:pt>
    <dgm:pt modelId="{5C2332B1-C8DD-4BE1-AFE7-E1A3AED58843}" type="pres">
      <dgm:prSet presAssocID="{5FF1F299-002A-44AC-9471-628638938E01}" presName="arrowAndChildren" presStyleCnt="0"/>
      <dgm:spPr/>
    </dgm:pt>
    <dgm:pt modelId="{816AA5B4-047F-497E-AE82-EA14A24AE50D}" type="pres">
      <dgm:prSet presAssocID="{5FF1F299-002A-44AC-9471-628638938E01}" presName="parentTextArrow" presStyleLbl="node1" presStyleIdx="1" presStyleCnt="2"/>
      <dgm:spPr/>
    </dgm:pt>
  </dgm:ptLst>
  <dgm:cxnLst>
    <dgm:cxn modelId="{540B3B12-226C-49A5-946F-99A0D4F245EA}" srcId="{21718AB7-5CCB-4677-87B8-701ACA52870E}" destId="{5FF1F299-002A-44AC-9471-628638938E01}" srcOrd="0" destOrd="0" parTransId="{7792E106-7A07-4E54-B96F-CB65E54A0F2F}" sibTransId="{D6E1ED6E-3FAB-4655-8C57-F6F630E35C16}"/>
    <dgm:cxn modelId="{E61ADF47-979A-41AF-91F5-42129D92C820}" srcId="{21718AB7-5CCB-4677-87B8-701ACA52870E}" destId="{FBE1F3D5-1E4F-4D6B-A10F-FFD44A2987D8}" srcOrd="1" destOrd="0" parTransId="{A06ECF69-21D8-432C-BF69-9AC9059E9D58}" sibTransId="{120BEAFA-C1F2-4AE9-B19D-5D572BFBBA39}"/>
    <dgm:cxn modelId="{EF5A537D-2832-4106-9B01-299551563E4E}" type="presOf" srcId="{21718AB7-5CCB-4677-87B8-701ACA52870E}" destId="{CAE6271C-6400-4220-B550-D09C7E755C61}" srcOrd="0" destOrd="0" presId="urn:microsoft.com/office/officeart/2005/8/layout/process4"/>
    <dgm:cxn modelId="{A9B34DE6-CE09-4CE3-BC79-D8D1AEE663DA}" type="presOf" srcId="{FBE1F3D5-1E4F-4D6B-A10F-FFD44A2987D8}" destId="{EA6177D6-5A9A-4AA9-97D8-F4CA45625211}" srcOrd="0" destOrd="0" presId="urn:microsoft.com/office/officeart/2005/8/layout/process4"/>
    <dgm:cxn modelId="{01FE52FC-2976-441F-BBC0-877391AA077C}" type="presOf" srcId="{5FF1F299-002A-44AC-9471-628638938E01}" destId="{816AA5B4-047F-497E-AE82-EA14A24AE50D}" srcOrd="0" destOrd="0" presId="urn:microsoft.com/office/officeart/2005/8/layout/process4"/>
    <dgm:cxn modelId="{3FEB20D4-AC01-44F0-B0AA-5834EEB1082E}" type="presParOf" srcId="{CAE6271C-6400-4220-B550-D09C7E755C61}" destId="{A247CEA1-56D5-4C7D-B3A8-8667D1C85257}" srcOrd="0" destOrd="0" presId="urn:microsoft.com/office/officeart/2005/8/layout/process4"/>
    <dgm:cxn modelId="{E1ADFED5-68A2-4CC7-8B0A-D56EEC565D55}" type="presParOf" srcId="{A247CEA1-56D5-4C7D-B3A8-8667D1C85257}" destId="{EA6177D6-5A9A-4AA9-97D8-F4CA45625211}" srcOrd="0" destOrd="0" presId="urn:microsoft.com/office/officeart/2005/8/layout/process4"/>
    <dgm:cxn modelId="{36D6FB46-A683-42AB-B3DD-4F16D5DEE240}" type="presParOf" srcId="{CAE6271C-6400-4220-B550-D09C7E755C61}" destId="{CCE17F4F-F1B7-4D2C-99D2-67987121EC09}" srcOrd="1" destOrd="0" presId="urn:microsoft.com/office/officeart/2005/8/layout/process4"/>
    <dgm:cxn modelId="{22E1C806-365E-4725-93F4-F17D880093CC}" type="presParOf" srcId="{CAE6271C-6400-4220-B550-D09C7E755C61}" destId="{5C2332B1-C8DD-4BE1-AFE7-E1A3AED58843}" srcOrd="2" destOrd="0" presId="urn:microsoft.com/office/officeart/2005/8/layout/process4"/>
    <dgm:cxn modelId="{E32FFF12-5780-46F5-AB6E-C51BBC4792F3}" type="presParOf" srcId="{5C2332B1-C8DD-4BE1-AFE7-E1A3AED58843}" destId="{816AA5B4-047F-497E-AE82-EA14A24AE50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470D90-DB9C-4764-9DB7-45FC3153B8D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nl-NL"/>
        </a:p>
      </dgm:t>
    </dgm:pt>
    <dgm:pt modelId="{CFCB0D4C-503F-4287-8B20-C1BB133DFF4D}" type="pres">
      <dgm:prSet presAssocID="{44470D90-DB9C-4764-9DB7-45FC3153B8D5}" presName="diagram" presStyleCnt="0">
        <dgm:presLayoutVars>
          <dgm:dir/>
          <dgm:resizeHandles val="exact"/>
        </dgm:presLayoutVars>
      </dgm:prSet>
      <dgm:spPr/>
    </dgm:pt>
  </dgm:ptLst>
  <dgm:cxnLst>
    <dgm:cxn modelId="{C28E5515-1418-46A7-AB0E-08858DEEF811}" type="presOf" srcId="{44470D90-DB9C-4764-9DB7-45FC3153B8D5}" destId="{CFCB0D4C-503F-4287-8B20-C1BB133DFF4D}"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177D6-5A9A-4AA9-97D8-F4CA45625211}">
      <dsp:nvSpPr>
        <dsp:cNvPr id="0" name=""/>
        <dsp:cNvSpPr/>
      </dsp:nvSpPr>
      <dsp:spPr>
        <a:xfrm>
          <a:off x="0" y="3595161"/>
          <a:ext cx="7307454" cy="235881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nl-NL" sz="2700" kern="1200"/>
            <a:t>Op maandag 8 september worden de leerlingen tussen 9.00 en 9.15 uur bij het Kennemer Sportcenter verwacht voor de werkweek naar Texel. IJsbaanlaan 4A, 2024 AV Haarlem. We vertrekken om 9.30 uur.</a:t>
          </a:r>
          <a:endParaRPr lang="en-US" sz="2700" kern="1200"/>
        </a:p>
      </dsp:txBody>
      <dsp:txXfrm>
        <a:off x="0" y="3595161"/>
        <a:ext cx="7307454" cy="2358815"/>
      </dsp:txXfrm>
    </dsp:sp>
    <dsp:sp modelId="{816AA5B4-047F-497E-AE82-EA14A24AE50D}">
      <dsp:nvSpPr>
        <dsp:cNvPr id="0" name=""/>
        <dsp:cNvSpPr/>
      </dsp:nvSpPr>
      <dsp:spPr>
        <a:xfrm rot="10800000">
          <a:off x="0" y="2686"/>
          <a:ext cx="7307454" cy="3627857"/>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nl-NL" sz="2700" kern="1200"/>
            <a:t>Maandag 8-9 / donderdag 11-9</a:t>
          </a:r>
          <a:endParaRPr lang="en-US" sz="2700" kern="1200"/>
        </a:p>
      </dsp:txBody>
      <dsp:txXfrm rot="10800000">
        <a:off x="0" y="2686"/>
        <a:ext cx="7307454" cy="23572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F549018-BF59-405C-9BC7-64E8330B4925}" type="datetimeFigureOut">
              <a:rPr lang="nl-NL" smtClean="0"/>
              <a:t>2-9-2025</a:t>
            </a:fld>
            <a:endParaRPr lang="nl-NL"/>
          </a:p>
        </p:txBody>
      </p:sp>
      <p:sp>
        <p:nvSpPr>
          <p:cNvPr id="4" name="Tijdelijke aanduiding voor dia-afbeelding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005AE34-8DA9-450A-8F98-0BEB1D7FB617}" type="slidenum">
              <a:rPr lang="nl-NL" smtClean="0"/>
              <a:t>‹nr.›</a:t>
            </a:fld>
            <a:endParaRPr lang="nl-NL"/>
          </a:p>
        </p:txBody>
      </p:sp>
    </p:spTree>
    <p:extLst>
      <p:ext uri="{BB962C8B-B14F-4D97-AF65-F5344CB8AC3E}">
        <p14:creationId xmlns:p14="http://schemas.microsoft.com/office/powerpoint/2010/main" val="1895620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a:t>In de </a:t>
            </a:r>
            <a:r>
              <a:rPr lang="nl-NL" err="1"/>
              <a:t>mentorles</a:t>
            </a:r>
            <a:r>
              <a:rPr lang="nl-NL"/>
              <a:t> werken we met de lessenreeks ‘leren </a:t>
            </a:r>
            <a:r>
              <a:rPr lang="nl-NL" err="1"/>
              <a:t>leren</a:t>
            </a:r>
            <a:r>
              <a:rPr lang="nl-NL"/>
              <a:t>’ gebaseerd op het boek ‘Leren </a:t>
            </a:r>
            <a:r>
              <a:rPr lang="nl-NL" err="1"/>
              <a:t>leren</a:t>
            </a:r>
            <a:r>
              <a:rPr lang="nl-NL"/>
              <a:t>’ van Inge Verstraete. Ook hebben we aandacht voor de sociaal emotionele ontwikkeling van de leerlingen.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a:t>Deze week geven de leerlingen hun top 5 keuze voor de persoonlijk mentor op. De school probeert iedereen een mentor uit de top 5 toe te wijzen. </a:t>
            </a:r>
          </a:p>
          <a:p>
            <a:pPr marL="171450" indent="-171450">
              <a:buFont typeface="Arial" panose="020B0604020202020204" pitchFamily="34" charset="0"/>
              <a:buChar char="•"/>
            </a:pPr>
            <a:r>
              <a:rPr lang="nl-NL"/>
              <a:t>De persoonlijk mentor is eerste contactpersoon voor ouders. Hier kan en mag je van afwijken als het iets vakspecifieks is wat de leerling niet zelf met zijn vakdocent kan oplossen. Het melden van afwezigheid door ziekte, (medische-) afspraken </a:t>
            </a:r>
            <a:r>
              <a:rPr lang="nl-NL" err="1"/>
              <a:t>etc</a:t>
            </a:r>
            <a:r>
              <a:rPr lang="nl-NL"/>
              <a:t> mogen direct aan de administratie doorgegeven worden. Voor het aanvragen van verlof neemt u direct contact op met de </a:t>
            </a:r>
            <a:r>
              <a:rPr lang="nl-NL" err="1"/>
              <a:t>leerlingcoördinator</a:t>
            </a:r>
            <a:r>
              <a:rPr lang="nl-NL"/>
              <a:t> . </a:t>
            </a:r>
          </a:p>
          <a:p>
            <a:pPr marL="171450" indent="-171450">
              <a:buFont typeface="Arial" panose="020B0604020202020204" pitchFamily="34" charset="0"/>
              <a:buChar char="•"/>
            </a:pPr>
            <a:r>
              <a:rPr lang="nl-NL"/>
              <a:t>De 10 minuten gesprekken zijn alleen met de mentor en niet met de vakdocenten.</a:t>
            </a:r>
          </a:p>
          <a:p>
            <a:endParaRPr lang="nl-NL"/>
          </a:p>
        </p:txBody>
      </p:sp>
      <p:sp>
        <p:nvSpPr>
          <p:cNvPr id="4" name="Tijdelijke aanduiding voor dianummer 3"/>
          <p:cNvSpPr>
            <a:spLocks noGrp="1"/>
          </p:cNvSpPr>
          <p:nvPr>
            <p:ph type="sldNum" sz="quarter" idx="5"/>
          </p:nvPr>
        </p:nvSpPr>
        <p:spPr/>
        <p:txBody>
          <a:bodyPr/>
          <a:lstStyle/>
          <a:p>
            <a:fld id="{5005AE34-8DA9-450A-8F98-0BEB1D7FB617}" type="slidenum">
              <a:rPr lang="nl-NL" smtClean="0"/>
              <a:t>4</a:t>
            </a:fld>
            <a:endParaRPr lang="nl-NL"/>
          </a:p>
        </p:txBody>
      </p:sp>
    </p:spTree>
    <p:extLst>
      <p:ext uri="{BB962C8B-B14F-4D97-AF65-F5344CB8AC3E}">
        <p14:creationId xmlns:p14="http://schemas.microsoft.com/office/powerpoint/2010/main" val="868169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005AE34-8DA9-450A-8F98-0BEB1D7FB617}" type="slidenum">
              <a:rPr lang="nl-NL" smtClean="0"/>
              <a:t>5</a:t>
            </a:fld>
            <a:endParaRPr lang="nl-NL"/>
          </a:p>
        </p:txBody>
      </p:sp>
    </p:spTree>
    <p:extLst>
      <p:ext uri="{BB962C8B-B14F-4D97-AF65-F5344CB8AC3E}">
        <p14:creationId xmlns:p14="http://schemas.microsoft.com/office/powerpoint/2010/main" val="829387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a:t>Qompas is een online LOB programma waar leerlingen in klas 2, 3 en 4 aan werken. Het programma helpt bij het beter leren kennen van de sterke kanten, talenten en interesses van de leerling. Dit alles om tot een vervolgopleiding te komen die goed bij de leerling past. </a:t>
            </a:r>
          </a:p>
          <a:p>
            <a:pPr marL="171450" indent="-171450">
              <a:buFont typeface="Arial" panose="020B0604020202020204" pitchFamily="34" charset="0"/>
              <a:buChar char="•"/>
            </a:pPr>
            <a:r>
              <a:rPr lang="nl-NL"/>
              <a:t>Leerlingen bespreken hun profielkeuze natuurlijk thuis met hun ouders maar ook met de persoonlijk mentor. Voor specifiekere vragen kunnen leerlingen altijd naar de decaan, meneer Van der Eem.</a:t>
            </a:r>
          </a:p>
          <a:p>
            <a:pPr marL="171450" indent="-171450">
              <a:buFont typeface="Arial" panose="020B0604020202020204" pitchFamily="34" charset="0"/>
              <a:buChar char="•"/>
            </a:pPr>
            <a:r>
              <a:rPr lang="nl-NL"/>
              <a:t>Meneer Van der Eem zal ook de informatieavond verzorgen. Leerlingen krijgen dezelfde informatie tijdens de lessen op school. </a:t>
            </a:r>
          </a:p>
          <a:p>
            <a:pPr marL="171450" indent="-171450">
              <a:buFont typeface="Arial" panose="020B0604020202020204" pitchFamily="34" charset="0"/>
              <a:buChar char="•"/>
            </a:pPr>
            <a:r>
              <a:rPr lang="nl-NL"/>
              <a:t>In klas 3 en 4 biedt De Hartenlust geen Frans aan. Wel kan Duits als moderne vreemde taal gekozen worden. </a:t>
            </a:r>
          </a:p>
        </p:txBody>
      </p:sp>
      <p:sp>
        <p:nvSpPr>
          <p:cNvPr id="4" name="Tijdelijke aanduiding voor dianummer 3"/>
          <p:cNvSpPr>
            <a:spLocks noGrp="1"/>
          </p:cNvSpPr>
          <p:nvPr>
            <p:ph type="sldNum" sz="quarter" idx="5"/>
          </p:nvPr>
        </p:nvSpPr>
        <p:spPr/>
        <p:txBody>
          <a:bodyPr/>
          <a:lstStyle/>
          <a:p>
            <a:fld id="{5005AE34-8DA9-450A-8F98-0BEB1D7FB617}" type="slidenum">
              <a:rPr lang="nl-NL" smtClean="0"/>
              <a:t>6</a:t>
            </a:fld>
            <a:endParaRPr lang="nl-NL"/>
          </a:p>
        </p:txBody>
      </p:sp>
    </p:spTree>
    <p:extLst>
      <p:ext uri="{BB962C8B-B14F-4D97-AF65-F5344CB8AC3E}">
        <p14:creationId xmlns:p14="http://schemas.microsoft.com/office/powerpoint/2010/main" val="2974350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a:t>Op de website is de meeste informatie te vinden onder ‘van A tot Z’. Kijk alstublieft eerst daar alvorens contact met school op te nemen.</a:t>
            </a:r>
          </a:p>
          <a:p>
            <a:pPr marL="171450" indent="-171450">
              <a:buFont typeface="Arial" panose="020B0604020202020204" pitchFamily="34" charset="0"/>
              <a:buChar char="•"/>
            </a:pPr>
            <a:r>
              <a:rPr lang="nl-NL"/>
              <a:t>De schoolleiding stuurt enkele keren per jaar een nieuwsbrief als daar aanleiding toe is. </a:t>
            </a:r>
          </a:p>
          <a:p>
            <a:pPr marL="171450" indent="-171450">
              <a:buFont typeface="Arial" panose="020B0604020202020204" pitchFamily="34" charset="0"/>
              <a:buChar char="•"/>
            </a:pPr>
            <a:r>
              <a:rPr lang="nl-NL"/>
              <a:t>We stimuleren zelfstandigheid van leerlingen. Laat uw zoon/ dochter een vraag eerst stellen aan de docent. Komen zij er niet uit of durft hij/zij dat echt niet dan bespreekt de leerling het met de mentor. Daarna kunnen zij nog naar de teamleider gaan en pas daarna zouden ouders in actie kunnen komen om te helpen. </a:t>
            </a:r>
          </a:p>
          <a:p>
            <a:pPr marL="171450" indent="-171450">
              <a:buFont typeface="Arial" panose="020B0604020202020204" pitchFamily="34" charset="0"/>
              <a:buChar char="•"/>
            </a:pPr>
            <a:r>
              <a:rPr lang="nl-NL"/>
              <a:t>Ouders communiceren via de mentor om de vakdocenten te ontzien zodat zij de tijd hebben om de lessen, en alles wat daarbij komt kijken, goed te doen. De volgende stap voor ouders om contact mee op te nemen is de teamleider. </a:t>
            </a:r>
          </a:p>
          <a:p>
            <a:pPr marL="171450" indent="-171450">
              <a:buFont typeface="Arial" panose="020B0604020202020204" pitchFamily="34" charset="0"/>
              <a:buChar char="•"/>
            </a:pPr>
            <a:r>
              <a:rPr lang="nl-NL"/>
              <a:t>Als uw zoon/ dochter ziek is graag z.s.m. bellen naar de administratie. Beter melden kan door een briefje mee te geven aan, of te bellen met de administratie. </a:t>
            </a:r>
          </a:p>
          <a:p>
            <a:pPr marL="171450" indent="-171450">
              <a:buFont typeface="Arial" panose="020B0604020202020204" pitchFamily="34" charset="0"/>
              <a:buChar char="•"/>
            </a:pPr>
            <a:r>
              <a:rPr lang="nl-NL"/>
              <a:t>Verlof aanvragen gaat via de </a:t>
            </a:r>
            <a:r>
              <a:rPr lang="nl-NL" err="1"/>
              <a:t>leerlingcoordinator</a:t>
            </a:r>
            <a:r>
              <a:rPr lang="nl-NL"/>
              <a:t>. De wet leerplicht is echter heel streng. </a:t>
            </a:r>
          </a:p>
          <a:p>
            <a:pPr marL="171450" indent="-171450">
              <a:buFont typeface="Arial" panose="020B0604020202020204" pitchFamily="34" charset="0"/>
              <a:buChar char="•"/>
            </a:pPr>
            <a:r>
              <a:rPr lang="nl-NL"/>
              <a:t>De ouderraad is actief tijdens ouderavonden en feestelijkheden binnen de school. Eventuele vragen of opmerkingen kunt u aan hen voorleggen via Fred Raps: f.raps@hartenlustschool.nl</a:t>
            </a:r>
          </a:p>
          <a:p>
            <a:pPr marL="171450" indent="-171450">
              <a:buFont typeface="Arial" panose="020B0604020202020204" pitchFamily="34" charset="0"/>
              <a:buChar char="•"/>
            </a:pPr>
            <a:r>
              <a:rPr lang="nl-NL"/>
              <a:t>De MR heeft een leerling-, ouder- en personeelsgeleding. Zij vergaderen ongeveer 7x per jaar samen met de directeur. Hierin bespreken zij zaken als de lessentabel, formatie, onderwijsontwikkeling en beleidsvoornemens. Een leuke en nuttige manier om betrokken te zijn bij de school. De MR zoekt nog één ouder, aanmelden kan via mr@hartenlustschool.nl. U mag ook altijd een vergadering bijwonen om te ervaren hoe het is. </a:t>
            </a:r>
          </a:p>
          <a:p>
            <a:endParaRPr lang="nl-NL"/>
          </a:p>
        </p:txBody>
      </p:sp>
      <p:sp>
        <p:nvSpPr>
          <p:cNvPr id="4" name="Tijdelijke aanduiding voor dianummer 3"/>
          <p:cNvSpPr>
            <a:spLocks noGrp="1"/>
          </p:cNvSpPr>
          <p:nvPr>
            <p:ph type="sldNum" sz="quarter" idx="5"/>
          </p:nvPr>
        </p:nvSpPr>
        <p:spPr/>
        <p:txBody>
          <a:bodyPr/>
          <a:lstStyle/>
          <a:p>
            <a:fld id="{5005AE34-8DA9-450A-8F98-0BEB1D7FB617}" type="slidenum">
              <a:rPr lang="nl-NL" smtClean="0"/>
              <a:t>7</a:t>
            </a:fld>
            <a:endParaRPr lang="nl-NL"/>
          </a:p>
        </p:txBody>
      </p:sp>
    </p:spTree>
    <p:extLst>
      <p:ext uri="{BB962C8B-B14F-4D97-AF65-F5344CB8AC3E}">
        <p14:creationId xmlns:p14="http://schemas.microsoft.com/office/powerpoint/2010/main" val="3198232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Bijzonderheden kunt u doorgeven aan f.raps@hartenlustschool.nl</a:t>
            </a:r>
          </a:p>
          <a:p>
            <a:r>
              <a:rPr lang="nl-NL"/>
              <a:t>U ontvangt nog een brief met praktische informatie. </a:t>
            </a:r>
          </a:p>
        </p:txBody>
      </p:sp>
      <p:sp>
        <p:nvSpPr>
          <p:cNvPr id="4" name="Tijdelijke aanduiding voor dianummer 3"/>
          <p:cNvSpPr>
            <a:spLocks noGrp="1"/>
          </p:cNvSpPr>
          <p:nvPr>
            <p:ph type="sldNum" sz="quarter" idx="5"/>
          </p:nvPr>
        </p:nvSpPr>
        <p:spPr/>
        <p:txBody>
          <a:bodyPr/>
          <a:lstStyle/>
          <a:p>
            <a:fld id="{5005AE34-8DA9-450A-8F98-0BEB1D7FB617}" type="slidenum">
              <a:rPr lang="nl-NL" smtClean="0"/>
              <a:t>8</a:t>
            </a:fld>
            <a:endParaRPr lang="nl-NL"/>
          </a:p>
        </p:txBody>
      </p:sp>
    </p:spTree>
    <p:extLst>
      <p:ext uri="{BB962C8B-B14F-4D97-AF65-F5344CB8AC3E}">
        <p14:creationId xmlns:p14="http://schemas.microsoft.com/office/powerpoint/2010/main" val="113033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ED795-8F28-7E8E-6212-B02CC014A94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78A8449-2AD3-F02F-270A-92DDB626C11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63933D1-3751-9D45-3090-B96ED5B69E8A}"/>
              </a:ext>
            </a:extLst>
          </p:cNvPr>
          <p:cNvSpPr>
            <a:spLocks noGrp="1"/>
          </p:cNvSpPr>
          <p:nvPr>
            <p:ph type="body" idx="1"/>
          </p:nvPr>
        </p:nvSpPr>
        <p:spPr/>
        <p:txBody>
          <a:bodyPr/>
          <a:lstStyle/>
          <a:p>
            <a:r>
              <a:rPr lang="nl-NL"/>
              <a:t>Bijzonderheden kunt u doorgeven aan F.raps@hartenlustschool.nl</a:t>
            </a:r>
          </a:p>
          <a:p>
            <a:r>
              <a:rPr lang="nl-NL"/>
              <a:t>U heeft een brief ontvangen met praktische informatie. </a:t>
            </a:r>
          </a:p>
          <a:p>
            <a:endParaRPr lang="nl-NL"/>
          </a:p>
        </p:txBody>
      </p:sp>
      <p:sp>
        <p:nvSpPr>
          <p:cNvPr id="4" name="Tijdelijke aanduiding voor dianummer 3">
            <a:extLst>
              <a:ext uri="{FF2B5EF4-FFF2-40B4-BE49-F238E27FC236}">
                <a16:creationId xmlns:a16="http://schemas.microsoft.com/office/drawing/2014/main" id="{A2FC8262-0D86-D284-157F-F704AE840239}"/>
              </a:ext>
            </a:extLst>
          </p:cNvPr>
          <p:cNvSpPr>
            <a:spLocks noGrp="1"/>
          </p:cNvSpPr>
          <p:nvPr>
            <p:ph type="sldNum" sz="quarter" idx="5"/>
          </p:nvPr>
        </p:nvSpPr>
        <p:spPr/>
        <p:txBody>
          <a:bodyPr/>
          <a:lstStyle/>
          <a:p>
            <a:fld id="{5005AE34-8DA9-450A-8F98-0BEB1D7FB617}" type="slidenum">
              <a:rPr lang="nl-NL" smtClean="0"/>
              <a:t>9</a:t>
            </a:fld>
            <a:endParaRPr lang="nl-NL"/>
          </a:p>
        </p:txBody>
      </p:sp>
    </p:spTree>
    <p:extLst>
      <p:ext uri="{BB962C8B-B14F-4D97-AF65-F5344CB8AC3E}">
        <p14:creationId xmlns:p14="http://schemas.microsoft.com/office/powerpoint/2010/main" val="30594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9/2/2025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‹nr.›</a:t>
            </a:fld>
            <a:endParaRPr kumimoji="0" lang="en-US"/>
          </a:p>
        </p:txBody>
      </p:sp>
    </p:spTree>
    <p:extLst>
      <p:ext uri="{BB962C8B-B14F-4D97-AF65-F5344CB8AC3E}">
        <p14:creationId xmlns:p14="http://schemas.microsoft.com/office/powerpoint/2010/main" val="297607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9/2/2025</a:t>
            </a:fld>
            <a:endParaRPr lang="en-US">
              <a:solidFill>
                <a:schemeClr val="tx2"/>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a:solidFill>
                <a:schemeClr val="tx2"/>
              </a:solidFill>
            </a:endParaRPr>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‹nr.›</a:t>
            </a:fld>
            <a:endParaRPr kumimoji="0" lang="en-US" sz="1400" b="1">
              <a:solidFill>
                <a:srgbClr val="FFFFFF"/>
              </a:solidFill>
            </a:endParaRPr>
          </a:p>
        </p:txBody>
      </p:sp>
    </p:spTree>
    <p:extLst>
      <p:ext uri="{BB962C8B-B14F-4D97-AF65-F5344CB8AC3E}">
        <p14:creationId xmlns:p14="http://schemas.microsoft.com/office/powerpoint/2010/main" val="1592452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9/2/2025</a:t>
            </a:fld>
            <a:endParaRPr lang="en-US">
              <a:solidFill>
                <a:schemeClr val="tx2"/>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a:solidFill>
                <a:schemeClr val="tx2"/>
              </a:solidFill>
            </a:endParaRPr>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‹nr.›</a:t>
            </a:fld>
            <a:endParaRPr kumimoji="0" lang="en-US" sz="1400" b="1">
              <a:solidFill>
                <a:srgbClr val="FFFFFF"/>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2950808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9/2/2025</a:t>
            </a:fld>
            <a:endParaRPr lang="en-US">
              <a:solidFill>
                <a:schemeClr val="tx2"/>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a:solidFill>
                <a:schemeClr val="tx2"/>
              </a:solidFill>
            </a:endParaRPr>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‹nr.›</a:t>
            </a:fld>
            <a:endParaRPr kumimoji="0" lang="en-US" sz="1400" b="1">
              <a:solidFill>
                <a:srgbClr val="FFFFFF"/>
              </a:solidFill>
            </a:endParaRPr>
          </a:p>
        </p:txBody>
      </p:sp>
    </p:spTree>
    <p:extLst>
      <p:ext uri="{BB962C8B-B14F-4D97-AF65-F5344CB8AC3E}">
        <p14:creationId xmlns:p14="http://schemas.microsoft.com/office/powerpoint/2010/main" val="4231775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9/2/2025</a:t>
            </a:fld>
            <a:endParaRPr lang="en-US">
              <a:solidFill>
                <a:schemeClr val="tx2"/>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a:solidFill>
                <a:schemeClr val="tx2"/>
              </a:solidFill>
            </a:endParaRPr>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‹nr.›</a:t>
            </a:fld>
            <a:endParaRPr kumimoji="0" lang="en-US" sz="1400" b="1">
              <a:solidFill>
                <a:srgbClr val="FFFFFF"/>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13336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9/2/2025</a:t>
            </a:fld>
            <a:endParaRPr lang="en-US">
              <a:solidFill>
                <a:schemeClr val="tx2"/>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a:solidFill>
                <a:schemeClr val="tx2"/>
              </a:solidFill>
            </a:endParaRPr>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‹nr.›</a:t>
            </a:fld>
            <a:endParaRPr kumimoji="0" lang="en-US" sz="1400" b="1">
              <a:solidFill>
                <a:srgbClr val="FFFFFF"/>
              </a:solidFill>
            </a:endParaRPr>
          </a:p>
        </p:txBody>
      </p:sp>
    </p:spTree>
    <p:extLst>
      <p:ext uri="{BB962C8B-B14F-4D97-AF65-F5344CB8AC3E}">
        <p14:creationId xmlns:p14="http://schemas.microsoft.com/office/powerpoint/2010/main" val="1007974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9/2/2025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‹nr.›</a:t>
            </a:fld>
            <a:endParaRPr kumimoji="0" lang="en-US"/>
          </a:p>
        </p:txBody>
      </p:sp>
    </p:spTree>
    <p:extLst>
      <p:ext uri="{BB962C8B-B14F-4D97-AF65-F5344CB8AC3E}">
        <p14:creationId xmlns:p14="http://schemas.microsoft.com/office/powerpoint/2010/main" val="937743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9/2/2025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‹nr.›</a:t>
            </a:fld>
            <a:endParaRPr kumimoji="0" lang="en-US"/>
          </a:p>
        </p:txBody>
      </p:sp>
    </p:spTree>
    <p:extLst>
      <p:ext uri="{BB962C8B-B14F-4D97-AF65-F5344CB8AC3E}">
        <p14:creationId xmlns:p14="http://schemas.microsoft.com/office/powerpoint/2010/main" val="87003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9/2/2025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‹nr.›</a:t>
            </a:fld>
            <a:endParaRPr kumimoji="0" lang="en-US"/>
          </a:p>
        </p:txBody>
      </p:sp>
    </p:spTree>
    <p:extLst>
      <p:ext uri="{BB962C8B-B14F-4D97-AF65-F5344CB8AC3E}">
        <p14:creationId xmlns:p14="http://schemas.microsoft.com/office/powerpoint/2010/main" val="1924895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9/2/2025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‹nr.›</a:t>
            </a:fld>
            <a:endParaRPr kumimoji="0" lang="en-US"/>
          </a:p>
        </p:txBody>
      </p:sp>
    </p:spTree>
    <p:extLst>
      <p:ext uri="{BB962C8B-B14F-4D97-AF65-F5344CB8AC3E}">
        <p14:creationId xmlns:p14="http://schemas.microsoft.com/office/powerpoint/2010/main" val="3452338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677334" y="2160589"/>
            <a:ext cx="4184035"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5089970" y="2160589"/>
            <a:ext cx="4184034"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9/2/2025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‹nr.›</a:t>
            </a:fld>
            <a:endParaRPr kumimoji="0" lang="en-US"/>
          </a:p>
        </p:txBody>
      </p:sp>
    </p:spTree>
    <p:extLst>
      <p:ext uri="{BB962C8B-B14F-4D97-AF65-F5344CB8AC3E}">
        <p14:creationId xmlns:p14="http://schemas.microsoft.com/office/powerpoint/2010/main" val="1774431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9/2/2025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‹nr.›</a:t>
            </a:fld>
            <a:endParaRPr kumimoji="0" lang="en-US"/>
          </a:p>
        </p:txBody>
      </p:sp>
    </p:spTree>
    <p:extLst>
      <p:ext uri="{BB962C8B-B14F-4D97-AF65-F5344CB8AC3E}">
        <p14:creationId xmlns:p14="http://schemas.microsoft.com/office/powerpoint/2010/main" val="1049177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9/2/2025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‹nr.›</a:t>
            </a:fld>
            <a:endParaRPr kumimoji="0" lang="en-US"/>
          </a:p>
        </p:txBody>
      </p:sp>
    </p:spTree>
    <p:extLst>
      <p:ext uri="{BB962C8B-B14F-4D97-AF65-F5344CB8AC3E}">
        <p14:creationId xmlns:p14="http://schemas.microsoft.com/office/powerpoint/2010/main" val="1736597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9/2/2025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‹nr.›</a:t>
            </a:fld>
            <a:endParaRPr kumimoji="0" lang="en-US"/>
          </a:p>
        </p:txBody>
      </p:sp>
    </p:spTree>
    <p:extLst>
      <p:ext uri="{BB962C8B-B14F-4D97-AF65-F5344CB8AC3E}">
        <p14:creationId xmlns:p14="http://schemas.microsoft.com/office/powerpoint/2010/main" val="1323849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9/2/2025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‹nr.›</a:t>
            </a:fld>
            <a:endParaRPr kumimoji="0" lang="en-US"/>
          </a:p>
        </p:txBody>
      </p:sp>
    </p:spTree>
    <p:extLst>
      <p:ext uri="{BB962C8B-B14F-4D97-AF65-F5344CB8AC3E}">
        <p14:creationId xmlns:p14="http://schemas.microsoft.com/office/powerpoint/2010/main" val="3546635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9/2/2025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‹nr.›</a:t>
            </a:fld>
            <a:endParaRPr kumimoji="0" lang="en-US"/>
          </a:p>
        </p:txBody>
      </p:sp>
    </p:spTree>
    <p:extLst>
      <p:ext uri="{BB962C8B-B14F-4D97-AF65-F5344CB8AC3E}">
        <p14:creationId xmlns:p14="http://schemas.microsoft.com/office/powerpoint/2010/main" val="224503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Afbeelding 17">
            <a:extLst>
              <a:ext uri="{FF2B5EF4-FFF2-40B4-BE49-F238E27FC236}">
                <a16:creationId xmlns:a16="http://schemas.microsoft.com/office/drawing/2014/main" id="{9491A61C-81C3-4C58-8C2D-B960B2B0DCD9}"/>
              </a:ext>
            </a:extLst>
          </p:cNvPr>
          <p:cNvPicPr>
            <a:picLocks noChangeAspect="1"/>
          </p:cNvPicPr>
          <p:nvPr userDrawn="1"/>
        </p:nvPicPr>
        <p:blipFill>
          <a:blip r:embed="rId18">
            <a:alphaModFix amt="50000"/>
          </a:blip>
          <a:stretch>
            <a:fillRect/>
          </a:stretch>
        </p:blipFill>
        <p:spPr>
          <a:xfrm>
            <a:off x="0" y="1893"/>
            <a:ext cx="12192000" cy="6856107"/>
          </a:xfrm>
          <a:prstGeom prst="rect">
            <a:avLst/>
          </a:prstGeom>
        </p:spPr>
      </p:pic>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lgn="r" eaLnBrk="1" latinLnBrk="0" hangingPunct="1"/>
            <a:fld id="{E6F9B8CD-342D-4579-98EC-A8FD6B7370E1}" type="datetimeFigureOut">
              <a:rPr lang="en-US" smtClean="0"/>
              <a:pPr algn="r" eaLnBrk="1" latinLnBrk="0" hangingPunct="1"/>
              <a:t>9/2/2025</a:t>
            </a:fld>
            <a:endParaRPr lang="en-US">
              <a:solidFill>
                <a:schemeClr val="tx2"/>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lgn="l" eaLnBrk="1" latinLnBrk="0" hangingPunct="1"/>
            <a:endParaRPr kumimoji="0" lang="en-US">
              <a:solidFill>
                <a:schemeClr val="tx2"/>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lgn="ctr" eaLnBrk="1" latinLnBrk="0" hangingPunct="1"/>
            <a:fld id="{2BBB5E19-F10A-4C2F-BF6F-11C513378A2E}" type="slidenum">
              <a:rPr kumimoji="0" lang="en-US" smtClean="0"/>
              <a:pPr algn="ctr" eaLnBrk="1" latinLnBrk="0" hangingPunct="1"/>
              <a:t>‹nr.›</a:t>
            </a:fld>
            <a:endParaRPr kumimoji="0" lang="en-US" sz="1400" b="1">
              <a:solidFill>
                <a:srgbClr val="FFFFFF"/>
              </a:solidFill>
            </a:endParaRPr>
          </a:p>
        </p:txBody>
      </p:sp>
    </p:spTree>
    <p:extLst>
      <p:ext uri="{BB962C8B-B14F-4D97-AF65-F5344CB8AC3E}">
        <p14:creationId xmlns:p14="http://schemas.microsoft.com/office/powerpoint/2010/main" val="41509325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f.raps@hartenlustschool.nl"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p:txBody>
          <a:bodyPr/>
          <a:lstStyle/>
          <a:p>
            <a:pPr marL="0" indent="0">
              <a:buNone/>
            </a:pPr>
            <a:endParaRPr lang="nl-NL"/>
          </a:p>
          <a:p>
            <a:pPr marL="0" indent="0">
              <a:buNone/>
            </a:pPr>
            <a:endParaRPr lang="nl-NL"/>
          </a:p>
          <a:p>
            <a:pPr marL="0" indent="0">
              <a:buNone/>
            </a:pPr>
            <a:endParaRPr lang="nl-NL"/>
          </a:p>
        </p:txBody>
      </p:sp>
      <p:sp>
        <p:nvSpPr>
          <p:cNvPr id="8" name="Rechthoek: afgeronde hoeken 7">
            <a:extLst>
              <a:ext uri="{FF2B5EF4-FFF2-40B4-BE49-F238E27FC236}">
                <a16:creationId xmlns:a16="http://schemas.microsoft.com/office/drawing/2014/main" id="{F4B1BC92-C78F-4FEB-B1B7-879BB6AAD6B7}"/>
              </a:ext>
            </a:extLst>
          </p:cNvPr>
          <p:cNvSpPr/>
          <p:nvPr/>
        </p:nvSpPr>
        <p:spPr>
          <a:xfrm>
            <a:off x="1209822" y="2160588"/>
            <a:ext cx="7469944" cy="2298869"/>
          </a:xfrm>
          <a:prstGeom prst="roundRect">
            <a:avLst/>
          </a:prstGeom>
          <a:solidFill>
            <a:srgbClr val="FFFFFF">
              <a:alpha val="92157"/>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1CB3796E-4759-4640-86A2-C8C94987B698}"/>
              </a:ext>
            </a:extLst>
          </p:cNvPr>
          <p:cNvSpPr txBox="1"/>
          <p:nvPr/>
        </p:nvSpPr>
        <p:spPr>
          <a:xfrm>
            <a:off x="1209822" y="2321169"/>
            <a:ext cx="7666892" cy="1938992"/>
          </a:xfrm>
          <a:prstGeom prst="rect">
            <a:avLst/>
          </a:prstGeom>
          <a:noFill/>
        </p:spPr>
        <p:txBody>
          <a:bodyPr wrap="square" rtlCol="0">
            <a:spAutoFit/>
          </a:bodyPr>
          <a:lstStyle/>
          <a:p>
            <a:pPr algn="ctr"/>
            <a:r>
              <a:rPr lang="nl-NL" sz="4000">
                <a:solidFill>
                  <a:srgbClr val="12BA12"/>
                </a:solidFill>
                <a:latin typeface="Calibri" panose="020F0502020204030204" pitchFamily="34" charset="0"/>
                <a:cs typeface="Calibri" panose="020F0502020204030204" pitchFamily="34" charset="0"/>
              </a:rPr>
              <a:t>INFORMATIEAVOND KLAS 2</a:t>
            </a:r>
          </a:p>
          <a:p>
            <a:pPr algn="ctr"/>
            <a:r>
              <a:rPr lang="nl-NL" sz="4000">
                <a:solidFill>
                  <a:srgbClr val="12BA12"/>
                </a:solidFill>
                <a:latin typeface="Calibri" panose="020F0502020204030204" pitchFamily="34" charset="0"/>
                <a:cs typeface="Calibri" panose="020F0502020204030204" pitchFamily="34" charset="0"/>
              </a:rPr>
              <a:t>2025-2026</a:t>
            </a:r>
          </a:p>
          <a:p>
            <a:pPr algn="ctr"/>
            <a:r>
              <a:rPr lang="nl-NL" sz="4000">
                <a:solidFill>
                  <a:srgbClr val="12BA12"/>
                </a:solidFill>
                <a:latin typeface="Calibri" panose="020F0502020204030204" pitchFamily="34" charset="0"/>
                <a:cs typeface="Calibri" panose="020F0502020204030204" pitchFamily="34" charset="0"/>
              </a:rPr>
              <a:t>WELKOM!</a:t>
            </a:r>
          </a:p>
        </p:txBody>
      </p:sp>
    </p:spTree>
    <p:extLst>
      <p:ext uri="{BB962C8B-B14F-4D97-AF65-F5344CB8AC3E}">
        <p14:creationId xmlns:p14="http://schemas.microsoft.com/office/powerpoint/2010/main" val="3475154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Rectangle 35">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42"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44"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46" name="Isosceles Triangle 45">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48"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50" name="Isosceles Triangle 49">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52" name="Freeform: Shape 51">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F6C842E-5B6E-6166-EC49-DB4ABC4566E4}"/>
              </a:ext>
            </a:extLst>
          </p:cNvPr>
          <p:cNvSpPr>
            <a:spLocks noGrp="1"/>
          </p:cNvSpPr>
          <p:nvPr>
            <p:ph type="title"/>
          </p:nvPr>
        </p:nvSpPr>
        <p:spPr>
          <a:xfrm>
            <a:off x="7181723" y="609600"/>
            <a:ext cx="4512989" cy="2227730"/>
          </a:xfrm>
        </p:spPr>
        <p:txBody>
          <a:bodyPr vert="horz" lIns="91440" tIns="45720" rIns="91440" bIns="45720" rtlCol="0" anchor="ctr">
            <a:noAutofit/>
          </a:bodyPr>
          <a:lstStyle/>
          <a:p>
            <a:pPr>
              <a:lnSpc>
                <a:spcPct val="90000"/>
              </a:lnSpc>
            </a:pPr>
            <a:br>
              <a:rPr lang="en-US" sz="8000" kern="1200">
                <a:solidFill>
                  <a:srgbClr val="FFFFFF"/>
                </a:solidFill>
                <a:latin typeface="+mj-lt"/>
                <a:ea typeface="+mj-ea"/>
                <a:cs typeface="+mj-cs"/>
              </a:rPr>
            </a:br>
            <a:br>
              <a:rPr lang="en-US" sz="8000" kern="1200">
                <a:solidFill>
                  <a:srgbClr val="FFFFFF"/>
                </a:solidFill>
                <a:latin typeface="+mj-lt"/>
                <a:ea typeface="+mj-ea"/>
                <a:cs typeface="+mj-cs"/>
              </a:rPr>
            </a:br>
            <a:br>
              <a:rPr lang="en-US" sz="8000" kern="1200">
                <a:solidFill>
                  <a:srgbClr val="FFFFFF"/>
                </a:solidFill>
                <a:latin typeface="+mj-lt"/>
                <a:ea typeface="+mj-ea"/>
                <a:cs typeface="+mj-cs"/>
              </a:rPr>
            </a:br>
            <a:r>
              <a:rPr lang="en-US" sz="8000" kern="1200" err="1">
                <a:solidFill>
                  <a:srgbClr val="FFFFFF"/>
                </a:solidFill>
                <a:latin typeface="+mj-lt"/>
                <a:ea typeface="+mj-ea"/>
                <a:cs typeface="+mj-cs"/>
              </a:rPr>
              <a:t>Roompot</a:t>
            </a:r>
            <a:r>
              <a:rPr lang="en-US" sz="8000" kern="1200">
                <a:solidFill>
                  <a:srgbClr val="FFFFFF"/>
                </a:solidFill>
                <a:latin typeface="+mj-lt"/>
                <a:ea typeface="+mj-ea"/>
                <a:cs typeface="+mj-cs"/>
              </a:rPr>
              <a:t> </a:t>
            </a:r>
            <a:r>
              <a:rPr lang="en-US" sz="8000" kern="1200" err="1">
                <a:solidFill>
                  <a:srgbClr val="FFFFFF"/>
                </a:solidFill>
                <a:latin typeface="+mj-lt"/>
                <a:ea typeface="+mj-ea"/>
                <a:cs typeface="+mj-cs"/>
              </a:rPr>
              <a:t>kustpark</a:t>
            </a:r>
            <a:r>
              <a:rPr lang="en-US" sz="8000" kern="1200">
                <a:solidFill>
                  <a:srgbClr val="FFFFFF"/>
                </a:solidFill>
                <a:latin typeface="+mj-lt"/>
                <a:ea typeface="+mj-ea"/>
                <a:cs typeface="+mj-cs"/>
              </a:rPr>
              <a:t> Texel </a:t>
            </a:r>
            <a:endParaRPr lang="en-US" sz="8000" kern="1200">
              <a:solidFill>
                <a:srgbClr val="FFFFFF"/>
              </a:solidFill>
              <a:latin typeface="+mj-lt"/>
            </a:endParaRPr>
          </a:p>
        </p:txBody>
      </p:sp>
      <p:pic>
        <p:nvPicPr>
          <p:cNvPr id="4" name="Content Placeholder 3" descr="Roompot Kustpark Texel in De Koog - the best offers!">
            <a:extLst>
              <a:ext uri="{FF2B5EF4-FFF2-40B4-BE49-F238E27FC236}">
                <a16:creationId xmlns:a16="http://schemas.microsoft.com/office/drawing/2014/main" id="{4AB293C2-2831-E56A-1E96-0F847A74C8BA}"/>
              </a:ext>
            </a:extLst>
          </p:cNvPr>
          <p:cNvPicPr>
            <a:picLocks noChangeAspect="1"/>
          </p:cNvPicPr>
          <p:nvPr/>
        </p:nvPicPr>
        <p:blipFill>
          <a:blip r:embed="rId2"/>
          <a:srcRect l="15103" t="1155" r="7824" b="1"/>
          <a:stretch>
            <a:fillRect/>
          </a:stretch>
        </p:blipFill>
        <p:spPr>
          <a:xfrm>
            <a:off x="280948" y="1804104"/>
            <a:ext cx="5062541" cy="3616982"/>
          </a:xfrm>
          <a:prstGeom prst="rect">
            <a:avLst/>
          </a:prstGeom>
        </p:spPr>
      </p:pic>
      <p:graphicFrame>
        <p:nvGraphicFramePr>
          <p:cNvPr id="3" name="Tijdelijke aanduiding voor inhoud 2">
            <a:extLst>
              <a:ext uri="{FF2B5EF4-FFF2-40B4-BE49-F238E27FC236}">
                <a16:creationId xmlns:a16="http://schemas.microsoft.com/office/drawing/2014/main" id="{0BC09868-5F1B-54B1-CADE-01B5D120755B}"/>
              </a:ext>
            </a:extLst>
          </p:cNvPr>
          <p:cNvGraphicFramePr>
            <a:graphicFrameLocks noGrp="1"/>
          </p:cNvGraphicFramePr>
          <p:nvPr>
            <p:ph idx="1"/>
            <p:extLst>
              <p:ext uri="{D42A27DB-BD31-4B8C-83A1-F6EECF244321}">
                <p14:modId xmlns:p14="http://schemas.microsoft.com/office/powerpoint/2010/main" val="692037605"/>
              </p:ext>
            </p:extLst>
          </p:nvPr>
        </p:nvGraphicFramePr>
        <p:xfrm>
          <a:off x="8261316" y="2160588"/>
          <a:ext cx="1012858" cy="1640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0890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531A1158-931F-4682-A085-AF74D62041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F17A20-704A-79AD-D9B4-17534CC52E56}"/>
              </a:ext>
            </a:extLst>
          </p:cNvPr>
          <p:cNvSpPr>
            <a:spLocks noGrp="1"/>
          </p:cNvSpPr>
          <p:nvPr>
            <p:ph type="title"/>
          </p:nvPr>
        </p:nvSpPr>
        <p:spPr>
          <a:xfrm>
            <a:off x="6096000" y="2960176"/>
            <a:ext cx="3178002" cy="1782461"/>
          </a:xfrm>
        </p:spPr>
        <p:txBody>
          <a:bodyPr vert="horz" lIns="91440" tIns="45720" rIns="91440" bIns="45720" rtlCol="0" anchor="b">
            <a:normAutofit fontScale="90000"/>
          </a:bodyPr>
          <a:lstStyle/>
          <a:p>
            <a:pPr>
              <a:lnSpc>
                <a:spcPct val="90000"/>
              </a:lnSpc>
            </a:pPr>
            <a:br>
              <a:rPr lang="en-US" sz="1500"/>
            </a:br>
            <a:br>
              <a:rPr lang="en-US" sz="1500"/>
            </a:br>
            <a:br>
              <a:rPr lang="en-US" sz="1500"/>
            </a:br>
            <a:br>
              <a:rPr lang="en-US" sz="1500"/>
            </a:br>
            <a:r>
              <a:rPr lang="en-US" sz="4800" err="1"/>
              <a:t>Zwemmen</a:t>
            </a:r>
            <a:r>
              <a:rPr lang="en-US" sz="4800"/>
              <a:t> </a:t>
            </a:r>
            <a:br>
              <a:rPr lang="en-US" sz="4800"/>
            </a:br>
            <a:r>
              <a:rPr lang="en-US" sz="4800" err="1"/>
              <a:t>Golfsurfen</a:t>
            </a:r>
            <a:br>
              <a:rPr lang="en-US" sz="4800"/>
            </a:br>
            <a:r>
              <a:rPr lang="en-US" sz="4800" err="1"/>
              <a:t>Ecomare</a:t>
            </a:r>
            <a:br>
              <a:rPr lang="en-US" sz="1500"/>
            </a:br>
            <a:endParaRPr lang="en-US" sz="1500"/>
          </a:p>
        </p:txBody>
      </p:sp>
      <p:pic>
        <p:nvPicPr>
          <p:cNvPr id="5" name="Picture 4" descr="Ecomare zeehonden opvang en museum Texel - Texelinformatie">
            <a:extLst>
              <a:ext uri="{FF2B5EF4-FFF2-40B4-BE49-F238E27FC236}">
                <a16:creationId xmlns:a16="http://schemas.microsoft.com/office/drawing/2014/main" id="{F1A70F26-270B-BE26-7881-CACEE6BF613E}"/>
              </a:ext>
            </a:extLst>
          </p:cNvPr>
          <p:cNvPicPr>
            <a:picLocks noChangeAspect="1"/>
          </p:cNvPicPr>
          <p:nvPr/>
        </p:nvPicPr>
        <p:blipFill>
          <a:blip r:embed="rId2"/>
          <a:srcRect l="17371" r="17371" b="-2"/>
          <a:stretch>
            <a:fillRect/>
          </a:stretch>
        </p:blipFill>
        <p:spPr>
          <a:xfrm>
            <a:off x="440943" y="10"/>
            <a:ext cx="3038117" cy="2618824"/>
          </a:xfrm>
          <a:custGeom>
            <a:avLst/>
            <a:gdLst/>
            <a:ahLst/>
            <a:cxnLst/>
            <a:rect l="l" t="t" r="r" b="b"/>
            <a:pathLst>
              <a:path w="3038117" h="2618834">
                <a:moveTo>
                  <a:pt x="389438" y="0"/>
                </a:moveTo>
                <a:lnTo>
                  <a:pt x="3038117" y="0"/>
                </a:lnTo>
                <a:lnTo>
                  <a:pt x="2639865" y="2618834"/>
                </a:lnTo>
                <a:lnTo>
                  <a:pt x="0" y="2618834"/>
                </a:lnTo>
                <a:close/>
              </a:path>
            </a:pathLst>
          </a:custGeom>
        </p:spPr>
      </p:pic>
      <p:pic>
        <p:nvPicPr>
          <p:cNvPr id="6" name="Picture 5" descr="Roompot Kustpark Texel (De Koog) - Texel Vakantiehuizen.nl">
            <a:extLst>
              <a:ext uri="{FF2B5EF4-FFF2-40B4-BE49-F238E27FC236}">
                <a16:creationId xmlns:a16="http://schemas.microsoft.com/office/drawing/2014/main" id="{47DCC8A1-CA5C-F4BD-CC5B-7EF69F72893C}"/>
              </a:ext>
            </a:extLst>
          </p:cNvPr>
          <p:cNvPicPr>
            <a:picLocks noChangeAspect="1"/>
          </p:cNvPicPr>
          <p:nvPr/>
        </p:nvPicPr>
        <p:blipFill>
          <a:blip r:embed="rId3"/>
          <a:srcRect r="8961" b="2"/>
          <a:stretch>
            <a:fillRect/>
          </a:stretch>
        </p:blipFill>
        <p:spPr>
          <a:xfrm>
            <a:off x="1" y="2652451"/>
            <a:ext cx="5650382" cy="4205549"/>
          </a:xfrm>
          <a:custGeom>
            <a:avLst/>
            <a:gdLst/>
            <a:ahLst/>
            <a:cxnLst/>
            <a:rect l="l" t="t" r="r" b="b"/>
            <a:pathLst>
              <a:path w="5717617" h="4239166">
                <a:moveTo>
                  <a:pt x="440944" y="0"/>
                </a:moveTo>
                <a:lnTo>
                  <a:pt x="5717617" y="0"/>
                </a:lnTo>
                <a:lnTo>
                  <a:pt x="5084413" y="4239166"/>
                </a:lnTo>
                <a:lnTo>
                  <a:pt x="0" y="4239166"/>
                </a:lnTo>
                <a:lnTo>
                  <a:pt x="0" y="2965186"/>
                </a:lnTo>
                <a:close/>
              </a:path>
            </a:pathLst>
          </a:custGeom>
        </p:spPr>
      </p:pic>
      <p:grpSp>
        <p:nvGrpSpPr>
          <p:cNvPr id="47" name="Group 46">
            <a:extLst>
              <a:ext uri="{FF2B5EF4-FFF2-40B4-BE49-F238E27FC236}">
                <a16:creationId xmlns:a16="http://schemas.microsoft.com/office/drawing/2014/main" id="{68CC4534-BAAC-4D5F-9F61-089745A30A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8" name="Straight Connector 47">
              <a:extLst>
                <a:ext uri="{FF2B5EF4-FFF2-40B4-BE49-F238E27FC236}">
                  <a16:creationId xmlns:a16="http://schemas.microsoft.com/office/drawing/2014/main" id="{99868E2D-9742-407F-951A-CBC2D02BB60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0260601E-0F58-44EA-8496-D4CCBA9DF7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0" name="Rectangle 23">
              <a:extLst>
                <a:ext uri="{FF2B5EF4-FFF2-40B4-BE49-F238E27FC236}">
                  <a16:creationId xmlns:a16="http://schemas.microsoft.com/office/drawing/2014/main" id="{E7685DF3-C544-4461-BCFF-BFC22FD087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51" name="Rectangle 25">
              <a:extLst>
                <a:ext uri="{FF2B5EF4-FFF2-40B4-BE49-F238E27FC236}">
                  <a16:creationId xmlns:a16="http://schemas.microsoft.com/office/drawing/2014/main" id="{BF702000-D597-4B33-97F1-3EA2CA978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52" name="Isosceles Triangle 51">
              <a:extLst>
                <a:ext uri="{FF2B5EF4-FFF2-40B4-BE49-F238E27FC236}">
                  <a16:creationId xmlns:a16="http://schemas.microsoft.com/office/drawing/2014/main" id="{7940EC63-7135-4958-A6DA-2B7B3F549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53" name="Rectangle 27">
              <a:extLst>
                <a:ext uri="{FF2B5EF4-FFF2-40B4-BE49-F238E27FC236}">
                  <a16:creationId xmlns:a16="http://schemas.microsoft.com/office/drawing/2014/main" id="{0EDEC1C3-D953-4DF1-914A-FE4A7DB612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54" name="Rectangle 28">
              <a:extLst>
                <a:ext uri="{FF2B5EF4-FFF2-40B4-BE49-F238E27FC236}">
                  <a16:creationId xmlns:a16="http://schemas.microsoft.com/office/drawing/2014/main" id="{58EFEF71-11D2-41FA-B797-4781045CEA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55" name="Rectangle 29">
              <a:extLst>
                <a:ext uri="{FF2B5EF4-FFF2-40B4-BE49-F238E27FC236}">
                  <a16:creationId xmlns:a16="http://schemas.microsoft.com/office/drawing/2014/main" id="{08B9320D-2631-415E-9956-83E6C6F1D7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56" name="Isosceles Triangle 55">
              <a:extLst>
                <a:ext uri="{FF2B5EF4-FFF2-40B4-BE49-F238E27FC236}">
                  <a16:creationId xmlns:a16="http://schemas.microsoft.com/office/drawing/2014/main" id="{164EAB87-65E0-4E1F-B08C-D636A9585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57" name="Isosceles Triangle 56">
              <a:extLst>
                <a:ext uri="{FF2B5EF4-FFF2-40B4-BE49-F238E27FC236}">
                  <a16:creationId xmlns:a16="http://schemas.microsoft.com/office/drawing/2014/main" id="{A3C46668-C714-4110-8DCB-DB0056366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grpSp>
      <p:pic>
        <p:nvPicPr>
          <p:cNvPr id="3" name="Picture 2" descr="Bodyboard Huren ~ Dutch Surf Academy">
            <a:extLst>
              <a:ext uri="{FF2B5EF4-FFF2-40B4-BE49-F238E27FC236}">
                <a16:creationId xmlns:a16="http://schemas.microsoft.com/office/drawing/2014/main" id="{D3F5686B-9F28-B7E6-4100-3F201E2D2F72}"/>
              </a:ext>
            </a:extLst>
          </p:cNvPr>
          <p:cNvPicPr>
            <a:picLocks noChangeAspect="1"/>
          </p:cNvPicPr>
          <p:nvPr/>
        </p:nvPicPr>
        <p:blipFill>
          <a:blip r:embed="rId4"/>
          <a:stretch>
            <a:fillRect/>
          </a:stretch>
        </p:blipFill>
        <p:spPr>
          <a:xfrm>
            <a:off x="3706677" y="-6458"/>
            <a:ext cx="5191934" cy="2570137"/>
          </a:xfrm>
          <a:prstGeom prst="rect">
            <a:avLst/>
          </a:prstGeom>
        </p:spPr>
      </p:pic>
    </p:spTree>
    <p:extLst>
      <p:ext uri="{BB962C8B-B14F-4D97-AF65-F5344CB8AC3E}">
        <p14:creationId xmlns:p14="http://schemas.microsoft.com/office/powerpoint/2010/main" val="3096408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5" name="Group 144">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5" name="Straight Connector 124">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9"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51"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29" name="Isosceles Triangle 128">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53"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31"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55"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33" name="Isosceles Triangle 132">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57" name="Isosceles Triangle 156">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grpSp>
      <p:pic>
        <p:nvPicPr>
          <p:cNvPr id="4" name="Content Placeholder 3" descr="Una persona que participa en una clase de cocina aprendiendo a hacer ...">
            <a:extLst>
              <a:ext uri="{FF2B5EF4-FFF2-40B4-BE49-F238E27FC236}">
                <a16:creationId xmlns:a16="http://schemas.microsoft.com/office/drawing/2014/main" id="{127D74BA-EFA4-3914-D19C-710CF6700449}"/>
              </a:ext>
            </a:extLst>
          </p:cNvPr>
          <p:cNvPicPr>
            <a:picLocks noGrp="1" noChangeAspect="1"/>
          </p:cNvPicPr>
          <p:nvPr>
            <p:ph idx="1"/>
          </p:nvPr>
        </p:nvPicPr>
        <p:blipFill>
          <a:blip r:embed="rId2">
            <a:duotone>
              <a:schemeClr val="accent1">
                <a:shade val="45000"/>
                <a:satMod val="135000"/>
              </a:schemeClr>
              <a:prstClr val="white"/>
            </a:duotone>
          </a:blip>
          <a:srcRect l="9091" t="9091"/>
          <a:stretch>
            <a:fillRect/>
          </a:stretch>
        </p:blipFill>
        <p:spPr>
          <a:xfrm>
            <a:off x="-2208507" y="25840"/>
            <a:ext cx="12191999" cy="6857990"/>
          </a:xfrm>
          <a:prstGeom prst="rect">
            <a:avLst/>
          </a:prstGeom>
        </p:spPr>
      </p:pic>
      <p:sp>
        <p:nvSpPr>
          <p:cNvPr id="158" name="Isosceles Triangle 157">
            <a:extLst>
              <a:ext uri="{FF2B5EF4-FFF2-40B4-BE49-F238E27FC236}">
                <a16:creationId xmlns:a16="http://schemas.microsoft.com/office/drawing/2014/main" id="{F5F0CD5C-72F3-4090-8A69-8E15CB432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59" name="Parallelogram 158">
            <a:extLst>
              <a:ext uri="{FF2B5EF4-FFF2-40B4-BE49-F238E27FC236}">
                <a16:creationId xmlns:a16="http://schemas.microsoft.com/office/drawing/2014/main" id="{217496A2-9394-4FB7-BA0E-717D2D2E7A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3800" y="0"/>
            <a:ext cx="7315200" cy="6858000"/>
          </a:xfrm>
          <a:prstGeom prst="parallelogram">
            <a:avLst>
              <a:gd name="adj" fmla="val 15925"/>
            </a:avLst>
          </a:prstGeom>
          <a:solidFill>
            <a:schemeClr val="bg1">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0" name="Straight Connector 159">
            <a:extLst>
              <a:ext uri="{FF2B5EF4-FFF2-40B4-BE49-F238E27FC236}">
                <a16:creationId xmlns:a16="http://schemas.microsoft.com/office/drawing/2014/main" id="{D02CF681-4765-4E88-802F-B2474DCD51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1" name="Straight Connector 160">
            <a:extLst>
              <a:ext uri="{FF2B5EF4-FFF2-40B4-BE49-F238E27FC236}">
                <a16:creationId xmlns:a16="http://schemas.microsoft.com/office/drawing/2014/main" id="{3D57B2BA-243C-45C7-A5D8-46CA71943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4" name="Rectangle 23">
            <a:extLst>
              <a:ext uri="{FF2B5EF4-FFF2-40B4-BE49-F238E27FC236}">
                <a16:creationId xmlns:a16="http://schemas.microsoft.com/office/drawing/2014/main" id="{67374FB5-CBB7-46FF-95B5-2251BC685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46" name="Rectangle 25">
            <a:extLst>
              <a:ext uri="{FF2B5EF4-FFF2-40B4-BE49-F238E27FC236}">
                <a16:creationId xmlns:a16="http://schemas.microsoft.com/office/drawing/2014/main" id="{34BCEAB7-D9E0-40A4-9254-8593BD346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48" name="Isosceles Triangle 147">
            <a:extLst>
              <a:ext uri="{FF2B5EF4-FFF2-40B4-BE49-F238E27FC236}">
                <a16:creationId xmlns:a16="http://schemas.microsoft.com/office/drawing/2014/main" id="{D567A354-BB63-405C-8E5F-2F510E670F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 name="Title 1">
            <a:extLst>
              <a:ext uri="{FF2B5EF4-FFF2-40B4-BE49-F238E27FC236}">
                <a16:creationId xmlns:a16="http://schemas.microsoft.com/office/drawing/2014/main" id="{D8D937E1-D888-F1C5-D911-E5D6454A7DAF}"/>
              </a:ext>
            </a:extLst>
          </p:cNvPr>
          <p:cNvSpPr>
            <a:spLocks noGrp="1"/>
          </p:cNvSpPr>
          <p:nvPr>
            <p:ph type="title"/>
          </p:nvPr>
        </p:nvSpPr>
        <p:spPr>
          <a:xfrm>
            <a:off x="4597722" y="1704495"/>
            <a:ext cx="4650451" cy="2343301"/>
          </a:xfrm>
        </p:spPr>
        <p:txBody>
          <a:bodyPr vert="horz" lIns="91440" tIns="45720" rIns="91440" bIns="45720" rtlCol="0" anchor="b">
            <a:normAutofit/>
          </a:bodyPr>
          <a:lstStyle/>
          <a:p>
            <a:pPr algn="r">
              <a:lnSpc>
                <a:spcPct val="90000"/>
              </a:lnSpc>
            </a:pPr>
            <a:r>
              <a:rPr lang="en-US" sz="5000"/>
              <a:t>Kookwedstrijd volgens de schijf van 5</a:t>
            </a:r>
          </a:p>
        </p:txBody>
      </p:sp>
      <p:sp>
        <p:nvSpPr>
          <p:cNvPr id="150" name="Rectangle 27">
            <a:extLst>
              <a:ext uri="{FF2B5EF4-FFF2-40B4-BE49-F238E27FC236}">
                <a16:creationId xmlns:a16="http://schemas.microsoft.com/office/drawing/2014/main" id="{9185A8D7-2F20-4F7A-97BE-21DB1654C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52" name="Rectangle 28">
            <a:extLst>
              <a:ext uri="{FF2B5EF4-FFF2-40B4-BE49-F238E27FC236}">
                <a16:creationId xmlns:a16="http://schemas.microsoft.com/office/drawing/2014/main" id="{CB65BD56-22B3-4E13-BFCA-B8E8BEB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54" name="Rectangle 29">
            <a:extLst>
              <a:ext uri="{FF2B5EF4-FFF2-40B4-BE49-F238E27FC236}">
                <a16:creationId xmlns:a16="http://schemas.microsoft.com/office/drawing/2014/main" id="{6790ED68-BCA0-4247-A72F-1CB85DF068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56" name="Isosceles Triangle 155">
            <a:extLst>
              <a:ext uri="{FF2B5EF4-FFF2-40B4-BE49-F238E27FC236}">
                <a16:creationId xmlns:a16="http://schemas.microsoft.com/office/drawing/2014/main" id="{DD0F2B3F-DC55-4FA7-B667-1ACD07920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Tree>
    <p:extLst>
      <p:ext uri="{BB962C8B-B14F-4D97-AF65-F5344CB8AC3E}">
        <p14:creationId xmlns:p14="http://schemas.microsoft.com/office/powerpoint/2010/main" val="3470215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tems en een bagage">
            <a:extLst>
              <a:ext uri="{FF2B5EF4-FFF2-40B4-BE49-F238E27FC236}">
                <a16:creationId xmlns:a16="http://schemas.microsoft.com/office/drawing/2014/main" id="{AB92E54F-D55A-8685-6D9C-BD957D3459D9}"/>
              </a:ext>
            </a:extLst>
          </p:cNvPr>
          <p:cNvPicPr>
            <a:picLocks noChangeAspect="1"/>
          </p:cNvPicPr>
          <p:nvPr/>
        </p:nvPicPr>
        <p:blipFill>
          <a:blip r:embed="rId2">
            <a:duotone>
              <a:prstClr val="black"/>
              <a:schemeClr val="tx2">
                <a:tint val="45000"/>
                <a:satMod val="400000"/>
              </a:schemeClr>
            </a:duotone>
            <a:alphaModFix amt="40000"/>
          </a:blip>
          <a:srcRect t="15605" r="-2" b="-2"/>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8073CE40-B00D-9B5F-E462-2D3F2728B8B8}"/>
              </a:ext>
            </a:extLst>
          </p:cNvPr>
          <p:cNvSpPr>
            <a:spLocks noGrp="1"/>
          </p:cNvSpPr>
          <p:nvPr>
            <p:ph type="title"/>
          </p:nvPr>
        </p:nvSpPr>
        <p:spPr>
          <a:xfrm>
            <a:off x="677334" y="609600"/>
            <a:ext cx="8596668" cy="1320800"/>
          </a:xfrm>
        </p:spPr>
        <p:txBody>
          <a:bodyPr>
            <a:normAutofit/>
          </a:bodyPr>
          <a:lstStyle/>
          <a:p>
            <a:r>
              <a:rPr lang="en-US" err="1"/>
              <a:t>Nog</a:t>
            </a:r>
            <a:r>
              <a:rPr lang="en-US"/>
              <a:t> wat </a:t>
            </a:r>
            <a:r>
              <a:rPr lang="en-US" err="1"/>
              <a:t>belangrijke</a:t>
            </a:r>
            <a:r>
              <a:rPr lang="en-US"/>
              <a:t> </a:t>
            </a:r>
            <a:r>
              <a:rPr lang="en-US" err="1"/>
              <a:t>punten</a:t>
            </a:r>
            <a:r>
              <a:rPr lang="en-US"/>
              <a:t>!</a:t>
            </a:r>
          </a:p>
        </p:txBody>
      </p:sp>
      <p:sp>
        <p:nvSpPr>
          <p:cNvPr id="3" name="Content Placeholder 2">
            <a:extLst>
              <a:ext uri="{FF2B5EF4-FFF2-40B4-BE49-F238E27FC236}">
                <a16:creationId xmlns:a16="http://schemas.microsoft.com/office/drawing/2014/main" id="{ABDE2290-FF71-A495-4D80-F50520E0BBA6}"/>
              </a:ext>
            </a:extLst>
          </p:cNvPr>
          <p:cNvSpPr>
            <a:spLocks noGrp="1"/>
          </p:cNvSpPr>
          <p:nvPr>
            <p:ph idx="1"/>
          </p:nvPr>
        </p:nvSpPr>
        <p:spPr>
          <a:xfrm>
            <a:off x="677334" y="1409795"/>
            <a:ext cx="8596668" cy="4631567"/>
          </a:xfrm>
        </p:spPr>
        <p:txBody>
          <a:bodyPr vert="horz" lIns="91440" tIns="45720" rIns="91440" bIns="45720" rtlCol="0" anchor="t">
            <a:noAutofit/>
          </a:bodyPr>
          <a:lstStyle/>
          <a:p>
            <a:pPr marL="0" indent="0">
              <a:buNone/>
            </a:pPr>
            <a:endParaRPr lang="en-US">
              <a:solidFill>
                <a:srgbClr val="FFFFFF"/>
              </a:solidFill>
            </a:endParaRPr>
          </a:p>
          <a:p>
            <a:endParaRPr lang="en-US">
              <a:solidFill>
                <a:srgbClr val="FFFFFF"/>
              </a:solidFill>
            </a:endParaRPr>
          </a:p>
          <a:p>
            <a:r>
              <a:rPr lang="en-US" sz="2800" err="1">
                <a:solidFill>
                  <a:srgbClr val="FFFFFF"/>
                </a:solidFill>
              </a:rPr>
              <a:t>Regenkleding</a:t>
            </a:r>
            <a:r>
              <a:rPr lang="en-US" sz="2800">
                <a:solidFill>
                  <a:srgbClr val="FFFFFF"/>
                </a:solidFill>
              </a:rPr>
              <a:t>! </a:t>
            </a:r>
            <a:r>
              <a:rPr lang="en-US" sz="2800" err="1">
                <a:solidFill>
                  <a:srgbClr val="FFFFFF"/>
                </a:solidFill>
              </a:rPr>
              <a:t>Graag</a:t>
            </a:r>
            <a:r>
              <a:rPr lang="en-US" sz="2800">
                <a:solidFill>
                  <a:srgbClr val="FFFFFF"/>
                </a:solidFill>
              </a:rPr>
              <a:t> </a:t>
            </a:r>
            <a:r>
              <a:rPr lang="en-US" sz="2800" err="1">
                <a:solidFill>
                  <a:srgbClr val="FFFFFF"/>
                </a:solidFill>
              </a:rPr>
              <a:t>ook</a:t>
            </a:r>
            <a:r>
              <a:rPr lang="en-US" sz="2800">
                <a:solidFill>
                  <a:srgbClr val="FFFFFF"/>
                </a:solidFill>
              </a:rPr>
              <a:t> </a:t>
            </a:r>
            <a:r>
              <a:rPr lang="en-US" sz="2800" err="1">
                <a:solidFill>
                  <a:srgbClr val="FFFFFF"/>
                </a:solidFill>
              </a:rPr>
              <a:t>een</a:t>
            </a:r>
            <a:r>
              <a:rPr lang="en-US" sz="2800">
                <a:solidFill>
                  <a:srgbClr val="FFFFFF"/>
                </a:solidFill>
              </a:rPr>
              <a:t> </a:t>
            </a:r>
            <a:r>
              <a:rPr lang="en-US" sz="2800" err="1">
                <a:solidFill>
                  <a:srgbClr val="FFFFFF"/>
                </a:solidFill>
              </a:rPr>
              <a:t>broek</a:t>
            </a:r>
            <a:r>
              <a:rPr lang="en-US" sz="2800">
                <a:solidFill>
                  <a:srgbClr val="FFFFFF"/>
                </a:solidFill>
              </a:rPr>
              <a:t> mee</a:t>
            </a:r>
          </a:p>
          <a:p>
            <a:r>
              <a:rPr lang="en-US" sz="2800">
                <a:solidFill>
                  <a:srgbClr val="FFFFFF"/>
                </a:solidFill>
              </a:rPr>
              <a:t>Extra </a:t>
            </a:r>
            <a:r>
              <a:rPr lang="en-US" sz="2800" err="1">
                <a:solidFill>
                  <a:srgbClr val="FFFFFF"/>
                </a:solidFill>
              </a:rPr>
              <a:t>schoenen</a:t>
            </a:r>
            <a:r>
              <a:rPr lang="en-US" sz="2800">
                <a:solidFill>
                  <a:srgbClr val="FFFFFF"/>
                </a:solidFill>
              </a:rPr>
              <a:t>!</a:t>
            </a:r>
          </a:p>
          <a:p>
            <a:r>
              <a:rPr lang="en-US" sz="2800" err="1">
                <a:solidFill>
                  <a:srgbClr val="FFFFFF"/>
                </a:solidFill>
              </a:rPr>
              <a:t>Horloge</a:t>
            </a:r>
            <a:r>
              <a:rPr lang="en-US" sz="2800">
                <a:solidFill>
                  <a:srgbClr val="FFFFFF"/>
                </a:solidFill>
              </a:rPr>
              <a:t>!</a:t>
            </a:r>
          </a:p>
          <a:p>
            <a:r>
              <a:rPr lang="en-US" sz="2800">
                <a:solidFill>
                  <a:srgbClr val="FFFFFF"/>
                </a:solidFill>
              </a:rPr>
              <a:t>Geen </a:t>
            </a:r>
            <a:r>
              <a:rPr lang="en-US" sz="2800" err="1">
                <a:solidFill>
                  <a:srgbClr val="FFFFFF"/>
                </a:solidFill>
              </a:rPr>
              <a:t>handtas</a:t>
            </a:r>
            <a:r>
              <a:rPr lang="en-US" sz="2800">
                <a:solidFill>
                  <a:srgbClr val="FFFFFF"/>
                </a:solidFill>
              </a:rPr>
              <a:t>. Maar </a:t>
            </a:r>
            <a:r>
              <a:rPr lang="en-US" sz="2800" err="1">
                <a:solidFill>
                  <a:srgbClr val="FFFFFF"/>
                </a:solidFill>
              </a:rPr>
              <a:t>rugzak</a:t>
            </a:r>
            <a:r>
              <a:rPr lang="en-US" sz="2800">
                <a:solidFill>
                  <a:srgbClr val="FFFFFF"/>
                </a:solidFill>
              </a:rPr>
              <a:t>!!!</a:t>
            </a:r>
          </a:p>
          <a:p>
            <a:endParaRPr lang="en-US" sz="2800">
              <a:solidFill>
                <a:srgbClr val="FFFFFF"/>
              </a:solidFill>
            </a:endParaRPr>
          </a:p>
          <a:p>
            <a:r>
              <a:rPr lang="en-US" sz="2800" err="1">
                <a:solidFill>
                  <a:srgbClr val="FFFFFF"/>
                </a:solidFill>
              </a:rPr>
              <a:t>Bijzonderheden</a:t>
            </a:r>
            <a:r>
              <a:rPr lang="en-US" sz="2800">
                <a:solidFill>
                  <a:srgbClr val="FFFFFF"/>
                </a:solidFill>
              </a:rPr>
              <a:t> (</a:t>
            </a:r>
            <a:r>
              <a:rPr lang="en-US" sz="2800" err="1">
                <a:solidFill>
                  <a:srgbClr val="FFFFFF"/>
                </a:solidFill>
              </a:rPr>
              <a:t>zoals</a:t>
            </a:r>
            <a:r>
              <a:rPr lang="en-US" sz="2800">
                <a:solidFill>
                  <a:srgbClr val="FFFFFF"/>
                </a:solidFill>
              </a:rPr>
              <a:t> </a:t>
            </a:r>
            <a:r>
              <a:rPr lang="en-US" sz="2800" err="1">
                <a:solidFill>
                  <a:srgbClr val="FFFFFF"/>
                </a:solidFill>
              </a:rPr>
              <a:t>allergie</a:t>
            </a:r>
            <a:r>
              <a:rPr lang="en-US" sz="2800">
                <a:solidFill>
                  <a:srgbClr val="FFFFFF"/>
                </a:solidFill>
              </a:rPr>
              <a:t>/ </a:t>
            </a:r>
            <a:r>
              <a:rPr lang="en-US" sz="2800" err="1">
                <a:solidFill>
                  <a:srgbClr val="FFFFFF"/>
                </a:solidFill>
              </a:rPr>
              <a:t>dieet</a:t>
            </a:r>
            <a:r>
              <a:rPr lang="en-US" sz="2800">
                <a:solidFill>
                  <a:srgbClr val="FFFFFF"/>
                </a:solidFill>
              </a:rPr>
              <a:t> </a:t>
            </a:r>
            <a:r>
              <a:rPr lang="en-US" sz="2800" err="1">
                <a:solidFill>
                  <a:srgbClr val="FFFFFF"/>
                </a:solidFill>
              </a:rPr>
              <a:t>etc.mailen</a:t>
            </a:r>
            <a:r>
              <a:rPr lang="en-US" sz="2800">
                <a:solidFill>
                  <a:srgbClr val="FFFFFF"/>
                </a:solidFill>
              </a:rPr>
              <a:t> </a:t>
            </a:r>
            <a:r>
              <a:rPr lang="en-US" sz="2800" err="1">
                <a:solidFill>
                  <a:srgbClr val="FFFFFF"/>
                </a:solidFill>
              </a:rPr>
              <a:t>naar</a:t>
            </a:r>
            <a:r>
              <a:rPr lang="en-US" sz="2800">
                <a:solidFill>
                  <a:srgbClr val="FFFFFF"/>
                </a:solidFill>
              </a:rPr>
              <a:t> </a:t>
            </a:r>
            <a:r>
              <a:rPr lang="en-US" sz="2800">
                <a:solidFill>
                  <a:srgbClr val="FFFFFF"/>
                </a:solidFill>
                <a:hlinkClick r:id="rId3">
                  <a:extLst>
                    <a:ext uri="{A12FA001-AC4F-418D-AE19-62706E023703}">
                      <ahyp:hlinkClr xmlns:ahyp="http://schemas.microsoft.com/office/drawing/2018/hyperlinkcolor" val="tx"/>
                    </a:ext>
                  </a:extLst>
                </a:hlinkClick>
              </a:rPr>
              <a:t>f.raps@hartenlustschool.nl</a:t>
            </a:r>
            <a:r>
              <a:rPr lang="en-US" sz="2800">
                <a:solidFill>
                  <a:srgbClr val="FFFFFF"/>
                </a:solidFill>
              </a:rPr>
              <a:t> </a:t>
            </a:r>
          </a:p>
        </p:txBody>
      </p:sp>
    </p:spTree>
    <p:extLst>
      <p:ext uri="{BB962C8B-B14F-4D97-AF65-F5344CB8AC3E}">
        <p14:creationId xmlns:p14="http://schemas.microsoft.com/office/powerpoint/2010/main" val="139694294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p:txBody>
          <a:bodyPr/>
          <a:lstStyle/>
          <a:p>
            <a:pPr marL="0" indent="0">
              <a:buNone/>
            </a:pPr>
            <a:endParaRPr lang="nl-NL"/>
          </a:p>
          <a:p>
            <a:pPr marL="0" indent="0">
              <a:buNone/>
            </a:pPr>
            <a:endParaRPr lang="nl-NL"/>
          </a:p>
          <a:p>
            <a:pPr marL="0" indent="0">
              <a:buNone/>
            </a:pPr>
            <a:endParaRPr lang="nl-NL"/>
          </a:p>
        </p:txBody>
      </p:sp>
      <p:sp>
        <p:nvSpPr>
          <p:cNvPr id="8" name="Rechthoek: afgeronde hoeken 7">
            <a:extLst>
              <a:ext uri="{FF2B5EF4-FFF2-40B4-BE49-F238E27FC236}">
                <a16:creationId xmlns:a16="http://schemas.microsoft.com/office/drawing/2014/main" id="{F4B1BC92-C78F-4FEB-B1B7-879BB6AAD6B7}"/>
              </a:ext>
            </a:extLst>
          </p:cNvPr>
          <p:cNvSpPr/>
          <p:nvPr/>
        </p:nvSpPr>
        <p:spPr>
          <a:xfrm>
            <a:off x="1512448" y="2277871"/>
            <a:ext cx="7469944" cy="3068680"/>
          </a:xfrm>
          <a:prstGeom prst="roundRect">
            <a:avLst/>
          </a:prstGeom>
          <a:solidFill>
            <a:srgbClr val="FFFFFF">
              <a:alpha val="92157"/>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1CB3796E-4759-4640-86A2-C8C94987B698}"/>
              </a:ext>
            </a:extLst>
          </p:cNvPr>
          <p:cNvSpPr txBox="1"/>
          <p:nvPr/>
        </p:nvSpPr>
        <p:spPr>
          <a:xfrm>
            <a:off x="2000173" y="2411827"/>
            <a:ext cx="7128024" cy="2800767"/>
          </a:xfrm>
          <a:prstGeom prst="rect">
            <a:avLst/>
          </a:prstGeom>
          <a:noFill/>
        </p:spPr>
        <p:txBody>
          <a:bodyPr wrap="square" rtlCol="0">
            <a:spAutoFit/>
          </a:bodyPr>
          <a:lstStyle/>
          <a:p>
            <a:r>
              <a:rPr lang="nl-NL" sz="4000">
                <a:solidFill>
                  <a:srgbClr val="12BA12"/>
                </a:solidFill>
                <a:latin typeface="Calibri" panose="020F0502020204030204" pitchFamily="34" charset="0"/>
                <a:cs typeface="Calibri" panose="020F0502020204030204" pitchFamily="34" charset="0"/>
              </a:rPr>
              <a:t>    VRAGEN EN AFSLUITING</a:t>
            </a:r>
          </a:p>
          <a:p>
            <a:endParaRPr lang="nl-NL" sz="3200">
              <a:solidFill>
                <a:srgbClr val="12BA12"/>
              </a:solidFill>
              <a:latin typeface="Calibri" panose="020F0502020204030204" pitchFamily="34" charset="0"/>
              <a:cs typeface="Calibri" panose="020F0502020204030204" pitchFamily="34" charset="0"/>
            </a:endParaRPr>
          </a:p>
          <a:p>
            <a:endParaRPr lang="nl-NL" sz="2400">
              <a:solidFill>
                <a:srgbClr val="12BA12"/>
              </a:solidFill>
              <a:latin typeface="Calibri" panose="020F0502020204030204" pitchFamily="34" charset="0"/>
              <a:cs typeface="Calibri" panose="020F0502020204030204" pitchFamily="34" charset="0"/>
            </a:endParaRPr>
          </a:p>
          <a:p>
            <a:endParaRPr lang="nl-NL" sz="2400">
              <a:solidFill>
                <a:srgbClr val="12BA12"/>
              </a:solidFill>
              <a:latin typeface="Calibri" panose="020F0502020204030204" pitchFamily="34" charset="0"/>
              <a:cs typeface="Calibri" panose="020F0502020204030204" pitchFamily="34" charset="0"/>
            </a:endParaRPr>
          </a:p>
          <a:p>
            <a:r>
              <a:rPr lang="nl-NL" sz="2400">
                <a:solidFill>
                  <a:srgbClr val="12BA12"/>
                </a:solidFill>
                <a:latin typeface="Calibri" panose="020F0502020204030204" pitchFamily="34" charset="0"/>
                <a:cs typeface="Calibri" panose="020F0502020204030204" pitchFamily="34" charset="0"/>
              </a:rPr>
              <a:t>  </a:t>
            </a:r>
            <a:r>
              <a:rPr lang="nl-NL" sz="3200">
                <a:solidFill>
                  <a:srgbClr val="12BA12"/>
                </a:solidFill>
                <a:latin typeface="Calibri" panose="020F0502020204030204" pitchFamily="34" charset="0"/>
                <a:cs typeface="Calibri" panose="020F0502020204030204" pitchFamily="34" charset="0"/>
              </a:rPr>
              <a:t>DANK VOOR UW AANWEZIGHEID!</a:t>
            </a:r>
            <a:endParaRPr lang="nl-NL" sz="2400">
              <a:solidFill>
                <a:srgbClr val="12BA12"/>
              </a:solidFill>
              <a:latin typeface="Calibri" panose="020F0502020204030204" pitchFamily="34" charset="0"/>
              <a:cs typeface="Calibri" panose="020F0502020204030204" pitchFamily="34" charset="0"/>
            </a:endParaRPr>
          </a:p>
          <a:p>
            <a:endParaRPr lang="nl-NL" sz="2400">
              <a:solidFill>
                <a:srgbClr val="12BA1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2975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p:txBody>
          <a:bodyPr/>
          <a:lstStyle/>
          <a:p>
            <a:pPr marL="0" indent="0">
              <a:buNone/>
            </a:pPr>
            <a:endParaRPr lang="nl-NL"/>
          </a:p>
          <a:p>
            <a:pPr marL="0" indent="0">
              <a:buNone/>
            </a:pPr>
            <a:endParaRPr lang="nl-NL"/>
          </a:p>
          <a:p>
            <a:pPr marL="0" indent="0">
              <a:buNone/>
            </a:pPr>
            <a:endParaRPr lang="nl-NL"/>
          </a:p>
        </p:txBody>
      </p:sp>
      <p:sp>
        <p:nvSpPr>
          <p:cNvPr id="8" name="Rechthoek: afgeronde hoeken 7">
            <a:extLst>
              <a:ext uri="{FF2B5EF4-FFF2-40B4-BE49-F238E27FC236}">
                <a16:creationId xmlns:a16="http://schemas.microsoft.com/office/drawing/2014/main" id="{F4B1BC92-C78F-4FEB-B1B7-879BB6AAD6B7}"/>
              </a:ext>
            </a:extLst>
          </p:cNvPr>
          <p:cNvSpPr/>
          <p:nvPr/>
        </p:nvSpPr>
        <p:spPr>
          <a:xfrm>
            <a:off x="1374338" y="1105287"/>
            <a:ext cx="7469944" cy="4797083"/>
          </a:xfrm>
          <a:prstGeom prst="roundRect">
            <a:avLst/>
          </a:prstGeom>
          <a:solidFill>
            <a:srgbClr val="FFFFFF">
              <a:alpha val="92157"/>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1CB3796E-4759-4640-86A2-C8C94987B698}"/>
              </a:ext>
            </a:extLst>
          </p:cNvPr>
          <p:cNvSpPr txBox="1"/>
          <p:nvPr/>
        </p:nvSpPr>
        <p:spPr>
          <a:xfrm>
            <a:off x="1669759" y="1105287"/>
            <a:ext cx="7174523" cy="4647426"/>
          </a:xfrm>
          <a:prstGeom prst="rect">
            <a:avLst/>
          </a:prstGeom>
          <a:noFill/>
        </p:spPr>
        <p:txBody>
          <a:bodyPr wrap="square" rtlCol="0">
            <a:spAutoFit/>
          </a:bodyPr>
          <a:lstStyle/>
          <a:p>
            <a:r>
              <a:rPr lang="nl-NL" sz="4000">
                <a:solidFill>
                  <a:srgbClr val="12BA12"/>
                </a:solidFill>
                <a:latin typeface="Calibri" panose="020F0502020204030204" pitchFamily="34" charset="0"/>
                <a:cs typeface="Calibri" panose="020F0502020204030204" pitchFamily="34" charset="0"/>
              </a:rPr>
              <a:t>    PROGRAMMA</a:t>
            </a:r>
          </a:p>
          <a:p>
            <a:endParaRPr lang="nl-NL" sz="3200">
              <a:solidFill>
                <a:srgbClr val="12BA12"/>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pPr>
            <a:r>
              <a:rPr lang="nl-NL" sz="3200">
                <a:solidFill>
                  <a:srgbClr val="12BA12"/>
                </a:solidFill>
                <a:latin typeface="Calibri" panose="020F0502020204030204" pitchFamily="34" charset="0"/>
                <a:cs typeface="Calibri" panose="020F0502020204030204" pitchFamily="34" charset="0"/>
              </a:rPr>
              <a:t>Voorstellen </a:t>
            </a:r>
          </a:p>
          <a:p>
            <a:pPr marL="457200" indent="-457200">
              <a:buFont typeface="Wingdings" panose="05000000000000000000" pitchFamily="2" charset="2"/>
              <a:buChar char="§"/>
            </a:pPr>
            <a:r>
              <a:rPr lang="nl-NL" sz="3200">
                <a:solidFill>
                  <a:srgbClr val="12BA12"/>
                </a:solidFill>
                <a:latin typeface="Calibri" panose="020F0502020204030204" pitchFamily="34" charset="0"/>
                <a:cs typeface="Calibri" panose="020F0502020204030204" pitchFamily="34" charset="0"/>
              </a:rPr>
              <a:t>Mentoraat</a:t>
            </a:r>
          </a:p>
          <a:p>
            <a:pPr marL="457200" indent="-457200">
              <a:buFont typeface="Wingdings" panose="05000000000000000000" pitchFamily="2" charset="2"/>
              <a:buChar char="§"/>
            </a:pPr>
            <a:r>
              <a:rPr lang="nl-NL" sz="3200">
                <a:solidFill>
                  <a:srgbClr val="12BA12"/>
                </a:solidFill>
                <a:latin typeface="Calibri" panose="020F0502020204030204" pitchFamily="34" charset="0"/>
                <a:cs typeface="Calibri" panose="020F0502020204030204" pitchFamily="34" charset="0"/>
              </a:rPr>
              <a:t>Schooljaar 2025-2026</a:t>
            </a:r>
          </a:p>
          <a:p>
            <a:pPr marL="457200" indent="-457200">
              <a:buFont typeface="Wingdings" panose="05000000000000000000" pitchFamily="2" charset="2"/>
              <a:buChar char="§"/>
            </a:pPr>
            <a:r>
              <a:rPr lang="nl-NL" sz="3200">
                <a:solidFill>
                  <a:srgbClr val="12BA12"/>
                </a:solidFill>
                <a:latin typeface="Calibri" panose="020F0502020204030204" pitchFamily="34" charset="0"/>
                <a:cs typeface="Calibri" panose="020F0502020204030204" pitchFamily="34" charset="0"/>
              </a:rPr>
              <a:t>Profielkeuze</a:t>
            </a:r>
          </a:p>
          <a:p>
            <a:pPr marL="457200" indent="-457200">
              <a:buFont typeface="Wingdings" panose="05000000000000000000" pitchFamily="2" charset="2"/>
              <a:buChar char="§"/>
            </a:pPr>
            <a:r>
              <a:rPr lang="nl-NL" sz="3200">
                <a:solidFill>
                  <a:srgbClr val="12BA12"/>
                </a:solidFill>
                <a:latin typeface="Calibri" panose="020F0502020204030204" pitchFamily="34" charset="0"/>
                <a:cs typeface="Calibri" panose="020F0502020204030204" pitchFamily="34" charset="0"/>
              </a:rPr>
              <a:t>Communicatie</a:t>
            </a:r>
          </a:p>
          <a:p>
            <a:pPr marL="457200" indent="-457200">
              <a:buFont typeface="Wingdings" panose="05000000000000000000" pitchFamily="2" charset="2"/>
              <a:buChar char="§"/>
            </a:pPr>
            <a:r>
              <a:rPr lang="nl-NL" sz="3200">
                <a:solidFill>
                  <a:srgbClr val="12BA12"/>
                </a:solidFill>
                <a:latin typeface="Calibri" panose="020F0502020204030204" pitchFamily="34" charset="0"/>
                <a:cs typeface="Calibri" panose="020F0502020204030204" pitchFamily="34" charset="0"/>
              </a:rPr>
              <a:t>Texel</a:t>
            </a:r>
          </a:p>
          <a:p>
            <a:pPr marL="457200" indent="-457200">
              <a:buFont typeface="Wingdings" panose="05000000000000000000" pitchFamily="2" charset="2"/>
              <a:buChar char="§"/>
            </a:pPr>
            <a:r>
              <a:rPr lang="nl-NL" sz="3200">
                <a:solidFill>
                  <a:srgbClr val="12BA12"/>
                </a:solidFill>
                <a:latin typeface="Calibri" panose="020F0502020204030204" pitchFamily="34" charset="0"/>
                <a:cs typeface="Calibri" panose="020F0502020204030204" pitchFamily="34" charset="0"/>
              </a:rPr>
              <a:t>Vragen en afsluiting</a:t>
            </a:r>
          </a:p>
        </p:txBody>
      </p:sp>
    </p:spTree>
    <p:extLst>
      <p:ext uri="{BB962C8B-B14F-4D97-AF65-F5344CB8AC3E}">
        <p14:creationId xmlns:p14="http://schemas.microsoft.com/office/powerpoint/2010/main" val="2344482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p:txBody>
          <a:bodyPr/>
          <a:lstStyle/>
          <a:p>
            <a:pPr marL="0" indent="0">
              <a:buNone/>
            </a:pPr>
            <a:endParaRPr lang="nl-NL"/>
          </a:p>
          <a:p>
            <a:pPr marL="0" indent="0">
              <a:buNone/>
            </a:pPr>
            <a:endParaRPr lang="nl-NL"/>
          </a:p>
          <a:p>
            <a:pPr marL="0" indent="0">
              <a:buNone/>
            </a:pPr>
            <a:endParaRPr lang="nl-NL"/>
          </a:p>
        </p:txBody>
      </p:sp>
      <p:sp>
        <p:nvSpPr>
          <p:cNvPr id="8" name="Rechthoek: afgeronde hoeken 7">
            <a:extLst>
              <a:ext uri="{FF2B5EF4-FFF2-40B4-BE49-F238E27FC236}">
                <a16:creationId xmlns:a16="http://schemas.microsoft.com/office/drawing/2014/main" id="{F4B1BC92-C78F-4FEB-B1B7-879BB6AAD6B7}"/>
              </a:ext>
            </a:extLst>
          </p:cNvPr>
          <p:cNvSpPr/>
          <p:nvPr/>
        </p:nvSpPr>
        <p:spPr>
          <a:xfrm>
            <a:off x="1240696" y="455539"/>
            <a:ext cx="7469944" cy="5139870"/>
          </a:xfrm>
          <a:prstGeom prst="roundRect">
            <a:avLst/>
          </a:prstGeom>
          <a:solidFill>
            <a:srgbClr val="FFFFFF">
              <a:alpha val="92157"/>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1CB3796E-4759-4640-86A2-C8C94987B698}"/>
              </a:ext>
            </a:extLst>
          </p:cNvPr>
          <p:cNvSpPr txBox="1"/>
          <p:nvPr/>
        </p:nvSpPr>
        <p:spPr>
          <a:xfrm>
            <a:off x="1388406" y="612844"/>
            <a:ext cx="7174523" cy="4647426"/>
          </a:xfrm>
          <a:prstGeom prst="rect">
            <a:avLst/>
          </a:prstGeom>
          <a:noFill/>
        </p:spPr>
        <p:txBody>
          <a:bodyPr wrap="square" rtlCol="0">
            <a:spAutoFit/>
          </a:bodyPr>
          <a:lstStyle/>
          <a:p>
            <a:r>
              <a:rPr lang="nl-NL" sz="4000">
                <a:solidFill>
                  <a:srgbClr val="12BA12"/>
                </a:solidFill>
                <a:latin typeface="Calibri" panose="020F0502020204030204" pitchFamily="34" charset="0"/>
                <a:cs typeface="Calibri" panose="020F0502020204030204" pitchFamily="34" charset="0"/>
              </a:rPr>
              <a:t>   </a:t>
            </a:r>
            <a:endParaRPr lang="nl-NL" sz="3200">
              <a:solidFill>
                <a:srgbClr val="12BA12"/>
              </a:solidFill>
              <a:latin typeface="Calibri" panose="020F0502020204030204" pitchFamily="34" charset="0"/>
              <a:cs typeface="Calibri" panose="020F0502020204030204" pitchFamily="34" charset="0"/>
            </a:endParaRPr>
          </a:p>
          <a:p>
            <a:r>
              <a:rPr lang="nl-NL" sz="3200">
                <a:solidFill>
                  <a:srgbClr val="12BA12"/>
                </a:solidFill>
                <a:latin typeface="Calibri" panose="020F0502020204030204" pitchFamily="34" charset="0"/>
                <a:cs typeface="Calibri" panose="020F0502020204030204" pitchFamily="34" charset="0"/>
              </a:rPr>
              <a:t>Klassendocent 2A: </a:t>
            </a:r>
            <a:r>
              <a:rPr lang="nl-NL" sz="3200" err="1">
                <a:solidFill>
                  <a:srgbClr val="12BA12"/>
                </a:solidFill>
                <a:latin typeface="Calibri" panose="020F0502020204030204" pitchFamily="34" charset="0"/>
                <a:cs typeface="Calibri" panose="020F0502020204030204" pitchFamily="34" charset="0"/>
              </a:rPr>
              <a:t>Zahra</a:t>
            </a:r>
            <a:r>
              <a:rPr lang="nl-NL" sz="3200">
                <a:solidFill>
                  <a:srgbClr val="12BA12"/>
                </a:solidFill>
                <a:latin typeface="Calibri" panose="020F0502020204030204" pitchFamily="34" charset="0"/>
                <a:cs typeface="Calibri" panose="020F0502020204030204" pitchFamily="34" charset="0"/>
              </a:rPr>
              <a:t> </a:t>
            </a:r>
            <a:r>
              <a:rPr lang="nl-NL" sz="3200" err="1">
                <a:solidFill>
                  <a:srgbClr val="12BA12"/>
                </a:solidFill>
                <a:latin typeface="Calibri" panose="020F0502020204030204" pitchFamily="34" charset="0"/>
                <a:cs typeface="Calibri" panose="020F0502020204030204" pitchFamily="34" charset="0"/>
              </a:rPr>
              <a:t>Sahebi</a:t>
            </a:r>
            <a:endParaRPr lang="nl-NL" sz="3200">
              <a:solidFill>
                <a:srgbClr val="12BA12"/>
              </a:solidFill>
              <a:latin typeface="Calibri" panose="020F0502020204030204" pitchFamily="34" charset="0"/>
              <a:cs typeface="Calibri" panose="020F0502020204030204" pitchFamily="34" charset="0"/>
            </a:endParaRPr>
          </a:p>
          <a:p>
            <a:endParaRPr lang="nl-NL" sz="3200">
              <a:solidFill>
                <a:srgbClr val="12BA12"/>
              </a:solidFill>
              <a:latin typeface="Calibri" panose="020F0502020204030204" pitchFamily="34" charset="0"/>
              <a:cs typeface="Calibri" panose="020F0502020204030204" pitchFamily="34" charset="0"/>
            </a:endParaRPr>
          </a:p>
          <a:p>
            <a:r>
              <a:rPr lang="nl-NL" sz="3200">
                <a:solidFill>
                  <a:srgbClr val="12BA12"/>
                </a:solidFill>
                <a:latin typeface="Calibri" panose="020F0502020204030204" pitchFamily="34" charset="0"/>
                <a:cs typeface="Calibri" panose="020F0502020204030204" pitchFamily="34" charset="0"/>
              </a:rPr>
              <a:t>Klassendocent 2B: </a:t>
            </a:r>
            <a:r>
              <a:rPr lang="nl-NL" sz="3200" err="1">
                <a:solidFill>
                  <a:srgbClr val="12BA12"/>
                </a:solidFill>
                <a:latin typeface="Calibri" panose="020F0502020204030204" pitchFamily="34" charset="0"/>
                <a:cs typeface="Calibri" panose="020F0502020204030204" pitchFamily="34" charset="0"/>
              </a:rPr>
              <a:t>Oleksandra</a:t>
            </a:r>
            <a:r>
              <a:rPr lang="nl-NL" sz="3200">
                <a:solidFill>
                  <a:srgbClr val="12BA12"/>
                </a:solidFill>
                <a:latin typeface="Calibri" panose="020F0502020204030204" pitchFamily="34" charset="0"/>
                <a:cs typeface="Calibri" panose="020F0502020204030204" pitchFamily="34" charset="0"/>
              </a:rPr>
              <a:t> </a:t>
            </a:r>
            <a:r>
              <a:rPr lang="nl-NL" sz="3200" err="1">
                <a:solidFill>
                  <a:srgbClr val="12BA12"/>
                </a:solidFill>
                <a:latin typeface="Calibri" panose="020F0502020204030204" pitchFamily="34" charset="0"/>
                <a:cs typeface="Calibri" panose="020F0502020204030204" pitchFamily="34" charset="0"/>
              </a:rPr>
              <a:t>Khokhla</a:t>
            </a:r>
            <a:endParaRPr lang="nl-NL" sz="3200">
              <a:solidFill>
                <a:srgbClr val="12BA12"/>
              </a:solidFill>
              <a:latin typeface="Calibri" panose="020F0502020204030204" pitchFamily="34" charset="0"/>
              <a:cs typeface="Calibri" panose="020F0502020204030204" pitchFamily="34" charset="0"/>
            </a:endParaRPr>
          </a:p>
          <a:p>
            <a:endParaRPr lang="nl-NL" sz="3200">
              <a:solidFill>
                <a:srgbClr val="12BA12"/>
              </a:solidFill>
              <a:latin typeface="Calibri" panose="020F0502020204030204" pitchFamily="34" charset="0"/>
              <a:cs typeface="Calibri" panose="020F0502020204030204" pitchFamily="34" charset="0"/>
            </a:endParaRPr>
          </a:p>
          <a:p>
            <a:r>
              <a:rPr lang="nl-NL" sz="3200">
                <a:solidFill>
                  <a:srgbClr val="12BA12"/>
                </a:solidFill>
                <a:latin typeface="Calibri" panose="020F0502020204030204" pitchFamily="34" charset="0"/>
                <a:cs typeface="Calibri" panose="020F0502020204030204" pitchFamily="34" charset="0"/>
              </a:rPr>
              <a:t>Klassendocent 2C: Michelle </a:t>
            </a:r>
            <a:r>
              <a:rPr lang="nl-NL" sz="3200" err="1">
                <a:solidFill>
                  <a:srgbClr val="12BA12"/>
                </a:solidFill>
                <a:latin typeface="Calibri" panose="020F0502020204030204" pitchFamily="34" charset="0"/>
                <a:cs typeface="Calibri" panose="020F0502020204030204" pitchFamily="34" charset="0"/>
              </a:rPr>
              <a:t>Dijkhoff</a:t>
            </a:r>
            <a:endParaRPr lang="nl-NL" sz="3200">
              <a:solidFill>
                <a:srgbClr val="12BA12"/>
              </a:solidFill>
              <a:latin typeface="Calibri" panose="020F0502020204030204" pitchFamily="34" charset="0"/>
              <a:cs typeface="Calibri" panose="020F0502020204030204" pitchFamily="34" charset="0"/>
            </a:endParaRPr>
          </a:p>
          <a:p>
            <a:endParaRPr lang="nl-NL" sz="3200">
              <a:solidFill>
                <a:srgbClr val="12BA12"/>
              </a:solidFill>
              <a:latin typeface="Calibri" panose="020F0502020204030204" pitchFamily="34" charset="0"/>
              <a:cs typeface="Calibri" panose="020F0502020204030204" pitchFamily="34" charset="0"/>
            </a:endParaRPr>
          </a:p>
          <a:p>
            <a:r>
              <a:rPr lang="nl-NL" sz="3200">
                <a:solidFill>
                  <a:srgbClr val="12BA12"/>
                </a:solidFill>
                <a:latin typeface="Calibri" panose="020F0502020204030204" pitchFamily="34" charset="0"/>
                <a:cs typeface="Calibri" panose="020F0502020204030204" pitchFamily="34" charset="0"/>
              </a:rPr>
              <a:t>Klassendocent 2D: </a:t>
            </a:r>
            <a:r>
              <a:rPr lang="nl-NL" sz="3200" err="1">
                <a:solidFill>
                  <a:srgbClr val="12BA12"/>
                </a:solidFill>
                <a:latin typeface="Calibri" panose="020F0502020204030204" pitchFamily="34" charset="0"/>
                <a:cs typeface="Calibri" panose="020F0502020204030204" pitchFamily="34" charset="0"/>
              </a:rPr>
              <a:t>Jorick</a:t>
            </a:r>
            <a:r>
              <a:rPr lang="nl-NL" sz="3200">
                <a:solidFill>
                  <a:srgbClr val="12BA12"/>
                </a:solidFill>
                <a:latin typeface="Calibri" panose="020F0502020204030204" pitchFamily="34" charset="0"/>
                <a:cs typeface="Calibri" panose="020F0502020204030204" pitchFamily="34" charset="0"/>
              </a:rPr>
              <a:t> Wessels</a:t>
            </a:r>
          </a:p>
          <a:p>
            <a:endParaRPr lang="nl-NL" sz="3200">
              <a:solidFill>
                <a:srgbClr val="12BA1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848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p:txBody>
          <a:bodyPr/>
          <a:lstStyle/>
          <a:p>
            <a:pPr marL="0" indent="0">
              <a:buNone/>
            </a:pPr>
            <a:endParaRPr lang="nl-NL"/>
          </a:p>
          <a:p>
            <a:pPr marL="0" indent="0">
              <a:buNone/>
            </a:pPr>
            <a:endParaRPr lang="nl-NL"/>
          </a:p>
          <a:p>
            <a:pPr marL="0" indent="0">
              <a:buNone/>
            </a:pPr>
            <a:endParaRPr lang="nl-NL"/>
          </a:p>
        </p:txBody>
      </p:sp>
      <p:sp>
        <p:nvSpPr>
          <p:cNvPr id="8" name="Rechthoek: afgeronde hoeken 7">
            <a:extLst>
              <a:ext uri="{FF2B5EF4-FFF2-40B4-BE49-F238E27FC236}">
                <a16:creationId xmlns:a16="http://schemas.microsoft.com/office/drawing/2014/main" id="{F4B1BC92-C78F-4FEB-B1B7-879BB6AAD6B7}"/>
              </a:ext>
            </a:extLst>
          </p:cNvPr>
          <p:cNvSpPr/>
          <p:nvPr/>
        </p:nvSpPr>
        <p:spPr>
          <a:xfrm>
            <a:off x="1240696" y="455538"/>
            <a:ext cx="7469944" cy="6233129"/>
          </a:xfrm>
          <a:prstGeom prst="roundRect">
            <a:avLst/>
          </a:prstGeom>
          <a:solidFill>
            <a:srgbClr val="FFFFFF">
              <a:alpha val="92157"/>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1CB3796E-4759-4640-86A2-C8C94987B698}"/>
              </a:ext>
            </a:extLst>
          </p:cNvPr>
          <p:cNvSpPr txBox="1"/>
          <p:nvPr/>
        </p:nvSpPr>
        <p:spPr>
          <a:xfrm>
            <a:off x="1388406" y="455538"/>
            <a:ext cx="7322234" cy="6617196"/>
          </a:xfrm>
          <a:prstGeom prst="rect">
            <a:avLst/>
          </a:prstGeom>
          <a:noFill/>
        </p:spPr>
        <p:txBody>
          <a:bodyPr wrap="square" rtlCol="0">
            <a:spAutoFit/>
          </a:bodyPr>
          <a:lstStyle/>
          <a:p>
            <a:r>
              <a:rPr lang="nl-NL" sz="4000">
                <a:solidFill>
                  <a:srgbClr val="12BA12"/>
                </a:solidFill>
                <a:latin typeface="Calibri" panose="020F0502020204030204" pitchFamily="34" charset="0"/>
                <a:cs typeface="Calibri" panose="020F0502020204030204" pitchFamily="34" charset="0"/>
              </a:rPr>
              <a:t>    MENTORAAT</a:t>
            </a:r>
          </a:p>
          <a:p>
            <a:endParaRPr lang="nl-NL" sz="3200">
              <a:solidFill>
                <a:srgbClr val="12BA12"/>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pPr>
            <a:r>
              <a:rPr lang="nl-NL" sz="3200">
                <a:solidFill>
                  <a:srgbClr val="12BA12"/>
                </a:solidFill>
                <a:latin typeface="Calibri" panose="020F0502020204030204" pitchFamily="34" charset="0"/>
                <a:cs typeface="Calibri" panose="020F0502020204030204" pitchFamily="34" charset="0"/>
              </a:rPr>
              <a:t>Klassendocent: </a:t>
            </a:r>
          </a:p>
          <a:p>
            <a:pPr marL="914400" lvl="1" indent="-457200">
              <a:buFont typeface="Wingdings" panose="05000000000000000000" pitchFamily="2" charset="2"/>
              <a:buChar char="§"/>
            </a:pPr>
            <a:r>
              <a:rPr lang="nl-NL" sz="3200">
                <a:solidFill>
                  <a:srgbClr val="12BA12"/>
                </a:solidFill>
                <a:latin typeface="Calibri" panose="020F0502020204030204" pitchFamily="34" charset="0"/>
                <a:cs typeface="Calibri" panose="020F0502020204030204" pitchFamily="34" charset="0"/>
              </a:rPr>
              <a:t>Groepsaangelegenheden</a:t>
            </a:r>
          </a:p>
          <a:p>
            <a:pPr marL="914400" lvl="1" indent="-457200">
              <a:buFont typeface="Wingdings" panose="05000000000000000000" pitchFamily="2" charset="2"/>
              <a:buChar char="§"/>
            </a:pPr>
            <a:r>
              <a:rPr lang="nl-NL" sz="3200">
                <a:solidFill>
                  <a:srgbClr val="12BA12"/>
                </a:solidFill>
                <a:latin typeface="Calibri" panose="020F0502020204030204" pitchFamily="34" charset="0"/>
                <a:cs typeface="Calibri" panose="020F0502020204030204" pitchFamily="34" charset="0"/>
              </a:rPr>
              <a:t>Studielessen </a:t>
            </a:r>
          </a:p>
          <a:p>
            <a:pPr marL="457200" indent="-457200">
              <a:buFont typeface="Wingdings" panose="05000000000000000000" pitchFamily="2" charset="2"/>
              <a:buChar char="§"/>
            </a:pPr>
            <a:r>
              <a:rPr lang="nl-NL" sz="3200">
                <a:solidFill>
                  <a:srgbClr val="12BA12"/>
                </a:solidFill>
                <a:latin typeface="Calibri" panose="020F0502020204030204" pitchFamily="34" charset="0"/>
                <a:cs typeface="Calibri" panose="020F0502020204030204" pitchFamily="34" charset="0"/>
              </a:rPr>
              <a:t>Persoonlijk mentor</a:t>
            </a:r>
          </a:p>
          <a:p>
            <a:pPr marL="914400" lvl="1" indent="-457200">
              <a:buFont typeface="Wingdings" panose="05000000000000000000" pitchFamily="2" charset="2"/>
              <a:buChar char="§"/>
            </a:pPr>
            <a:r>
              <a:rPr lang="nl-NL" sz="3200">
                <a:solidFill>
                  <a:srgbClr val="12BA12"/>
                </a:solidFill>
                <a:latin typeface="Calibri" panose="020F0502020204030204" pitchFamily="34" charset="0"/>
                <a:cs typeface="Calibri" panose="020F0502020204030204" pitchFamily="34" charset="0"/>
              </a:rPr>
              <a:t>Top 5 keuze</a:t>
            </a:r>
          </a:p>
          <a:p>
            <a:pPr marL="914400" lvl="1" indent="-457200">
              <a:buFont typeface="Wingdings" panose="05000000000000000000" pitchFamily="2" charset="2"/>
              <a:buChar char="§"/>
            </a:pPr>
            <a:r>
              <a:rPr lang="nl-NL" sz="3200">
                <a:solidFill>
                  <a:srgbClr val="12BA12"/>
                </a:solidFill>
                <a:latin typeface="Calibri" panose="020F0502020204030204" pitchFamily="34" charset="0"/>
                <a:cs typeface="Calibri" panose="020F0502020204030204" pitchFamily="34" charset="0"/>
              </a:rPr>
              <a:t>Welbevinden</a:t>
            </a:r>
          </a:p>
          <a:p>
            <a:pPr marL="914400" lvl="1" indent="-457200">
              <a:buFont typeface="Wingdings" panose="05000000000000000000" pitchFamily="2" charset="2"/>
              <a:buChar char="§"/>
            </a:pPr>
            <a:r>
              <a:rPr lang="nl-NL" sz="3200">
                <a:solidFill>
                  <a:srgbClr val="12BA12"/>
                </a:solidFill>
                <a:latin typeface="Calibri" panose="020F0502020204030204" pitchFamily="34" charset="0"/>
                <a:cs typeface="Calibri" panose="020F0502020204030204" pitchFamily="34" charset="0"/>
              </a:rPr>
              <a:t>Resultaten</a:t>
            </a:r>
          </a:p>
          <a:p>
            <a:pPr marL="914400" lvl="1" indent="-457200">
              <a:buFont typeface="Wingdings" panose="05000000000000000000" pitchFamily="2" charset="2"/>
              <a:buChar char="§"/>
            </a:pPr>
            <a:r>
              <a:rPr lang="nl-NL" sz="3200">
                <a:solidFill>
                  <a:srgbClr val="12BA12"/>
                </a:solidFill>
                <a:latin typeface="Calibri" panose="020F0502020204030204" pitchFamily="34" charset="0"/>
                <a:cs typeface="Calibri" panose="020F0502020204030204" pitchFamily="34" charset="0"/>
              </a:rPr>
              <a:t>10-minuten gesprekken</a:t>
            </a:r>
          </a:p>
          <a:p>
            <a:pPr marL="914400" lvl="1" indent="-457200">
              <a:buFont typeface="Wingdings" panose="05000000000000000000" pitchFamily="2" charset="2"/>
              <a:buChar char="§"/>
            </a:pPr>
            <a:r>
              <a:rPr lang="nl-NL" sz="3200">
                <a:solidFill>
                  <a:srgbClr val="12BA12"/>
                </a:solidFill>
                <a:latin typeface="Calibri" panose="020F0502020204030204" pitchFamily="34" charset="0"/>
                <a:cs typeface="Calibri" panose="020F0502020204030204" pitchFamily="34" charset="0"/>
              </a:rPr>
              <a:t>Eerste contactpersoon</a:t>
            </a:r>
          </a:p>
          <a:p>
            <a:pPr marL="914400" lvl="1" indent="-457200">
              <a:buFont typeface="Wingdings" panose="05000000000000000000" pitchFamily="2" charset="2"/>
              <a:buChar char="§"/>
            </a:pPr>
            <a:r>
              <a:rPr lang="nl-NL" sz="3200">
                <a:solidFill>
                  <a:srgbClr val="12BA12"/>
                </a:solidFill>
                <a:latin typeface="Calibri" panose="020F0502020204030204" pitchFamily="34" charset="0"/>
                <a:cs typeface="Calibri" panose="020F0502020204030204" pitchFamily="34" charset="0"/>
              </a:rPr>
              <a:t>Ondersteunt bij profielkeuze</a:t>
            </a:r>
          </a:p>
          <a:p>
            <a:pPr marL="457200" indent="-457200">
              <a:buFont typeface="Wingdings" panose="05000000000000000000" pitchFamily="2" charset="2"/>
              <a:buChar char="§"/>
            </a:pPr>
            <a:endParaRPr lang="nl-NL" sz="3200">
              <a:solidFill>
                <a:srgbClr val="12BA1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5732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p:txBody>
          <a:bodyPr/>
          <a:lstStyle/>
          <a:p>
            <a:pPr marL="0" indent="0">
              <a:buNone/>
            </a:pPr>
            <a:endParaRPr lang="nl-NL"/>
          </a:p>
          <a:p>
            <a:pPr marL="0" indent="0">
              <a:buNone/>
            </a:pPr>
            <a:endParaRPr lang="nl-NL"/>
          </a:p>
          <a:p>
            <a:pPr marL="0" indent="0">
              <a:buNone/>
            </a:pPr>
            <a:endParaRPr lang="nl-NL"/>
          </a:p>
        </p:txBody>
      </p:sp>
      <p:sp>
        <p:nvSpPr>
          <p:cNvPr id="8" name="Rechthoek: afgeronde hoeken 7">
            <a:extLst>
              <a:ext uri="{FF2B5EF4-FFF2-40B4-BE49-F238E27FC236}">
                <a16:creationId xmlns:a16="http://schemas.microsoft.com/office/drawing/2014/main" id="{F4B1BC92-C78F-4FEB-B1B7-879BB6AAD6B7}"/>
              </a:ext>
            </a:extLst>
          </p:cNvPr>
          <p:cNvSpPr/>
          <p:nvPr/>
        </p:nvSpPr>
        <p:spPr>
          <a:xfrm>
            <a:off x="1092985" y="225932"/>
            <a:ext cx="7469944" cy="6397892"/>
          </a:xfrm>
          <a:prstGeom prst="roundRect">
            <a:avLst/>
          </a:prstGeom>
          <a:solidFill>
            <a:srgbClr val="FFFFFF">
              <a:alpha val="92157"/>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1CB3796E-4759-4640-86A2-C8C94987B698}"/>
              </a:ext>
            </a:extLst>
          </p:cNvPr>
          <p:cNvSpPr txBox="1"/>
          <p:nvPr/>
        </p:nvSpPr>
        <p:spPr>
          <a:xfrm>
            <a:off x="1388406" y="325046"/>
            <a:ext cx="7174523" cy="3293209"/>
          </a:xfrm>
          <a:prstGeom prst="rect">
            <a:avLst/>
          </a:prstGeom>
          <a:noFill/>
        </p:spPr>
        <p:txBody>
          <a:bodyPr wrap="square" rtlCol="0">
            <a:spAutoFit/>
          </a:bodyPr>
          <a:lstStyle/>
          <a:p>
            <a:r>
              <a:rPr lang="nl-NL" sz="4000" dirty="0">
                <a:solidFill>
                  <a:srgbClr val="12BA12"/>
                </a:solidFill>
                <a:latin typeface="Calibri" panose="020F0502020204030204" pitchFamily="34" charset="0"/>
                <a:cs typeface="Calibri" panose="020F0502020204030204" pitchFamily="34" charset="0"/>
              </a:rPr>
              <a:t>    </a:t>
            </a:r>
            <a:endParaRPr lang="nl-NL" sz="3200" dirty="0">
              <a:solidFill>
                <a:srgbClr val="12BA12"/>
              </a:solidFill>
              <a:latin typeface="Calibri" panose="020F0502020204030204" pitchFamily="34" charset="0"/>
              <a:cs typeface="Calibri" panose="020F0502020204030204" pitchFamily="34" charset="0"/>
            </a:endParaRPr>
          </a:p>
          <a:p>
            <a:pPr marL="914400" lvl="1" indent="-457200">
              <a:buFont typeface="Wingdings" panose="05000000000000000000" pitchFamily="2" charset="2"/>
              <a:buChar char="§"/>
            </a:pPr>
            <a:r>
              <a:rPr lang="nl-NL" sz="2800" dirty="0">
                <a:solidFill>
                  <a:srgbClr val="12BA12"/>
                </a:solidFill>
                <a:latin typeface="Calibri" panose="020F0502020204030204" pitchFamily="34" charset="0"/>
                <a:cs typeface="Calibri" panose="020F0502020204030204" pitchFamily="34" charset="0"/>
              </a:rPr>
              <a:t>We doen het samen – gouden driehoek</a:t>
            </a:r>
          </a:p>
          <a:p>
            <a:pPr lvl="1"/>
            <a:r>
              <a:rPr lang="nl-NL" sz="2800" dirty="0">
                <a:solidFill>
                  <a:srgbClr val="12BA12"/>
                </a:solidFill>
                <a:latin typeface="Calibri" panose="020F0502020204030204" pitchFamily="34" charset="0"/>
                <a:cs typeface="Calibri" panose="020F0502020204030204" pitchFamily="34" charset="0"/>
              </a:rPr>
              <a:t>Wat is uw rol? </a:t>
            </a:r>
          </a:p>
          <a:p>
            <a:pPr marL="914400" lvl="1" indent="-457200">
              <a:buFont typeface="Wingdings" panose="05000000000000000000" pitchFamily="2" charset="2"/>
              <a:buChar char="§"/>
            </a:pPr>
            <a:r>
              <a:rPr lang="nl-NL" sz="2800" dirty="0">
                <a:solidFill>
                  <a:srgbClr val="12BA12"/>
                </a:solidFill>
                <a:latin typeface="Calibri" panose="020F0502020204030204" pitchFamily="34" charset="0"/>
                <a:cs typeface="Calibri" panose="020F0502020204030204" pitchFamily="34" charset="0"/>
              </a:rPr>
              <a:t>Spullen in orde</a:t>
            </a:r>
          </a:p>
          <a:p>
            <a:pPr marL="914400" lvl="1" indent="-457200">
              <a:buFont typeface="Wingdings" panose="05000000000000000000" pitchFamily="2" charset="2"/>
              <a:buChar char="§"/>
            </a:pPr>
            <a:r>
              <a:rPr lang="nl-NL" sz="2800" dirty="0">
                <a:solidFill>
                  <a:srgbClr val="12BA12"/>
                </a:solidFill>
                <a:latin typeface="Calibri" panose="020F0502020204030204" pitchFamily="34" charset="0"/>
                <a:cs typeface="Calibri" panose="020F0502020204030204" pitchFamily="34" charset="0"/>
              </a:rPr>
              <a:t>Vinger aan de pols</a:t>
            </a:r>
          </a:p>
          <a:p>
            <a:pPr marL="914400" lvl="1" indent="-457200">
              <a:buFont typeface="Wingdings" panose="05000000000000000000" pitchFamily="2" charset="2"/>
              <a:buChar char="§"/>
            </a:pPr>
            <a:r>
              <a:rPr lang="nl-NL" sz="2800" dirty="0">
                <a:solidFill>
                  <a:srgbClr val="12BA12"/>
                </a:solidFill>
                <a:latin typeface="Calibri" panose="020F0502020204030204" pitchFamily="34" charset="0"/>
                <a:cs typeface="Calibri" panose="020F0502020204030204" pitchFamily="34" charset="0"/>
              </a:rPr>
              <a:t>Ondersteun bij het leren/Magister</a:t>
            </a:r>
          </a:p>
          <a:p>
            <a:pPr marL="914400" lvl="1" indent="-457200">
              <a:buFont typeface="Wingdings" panose="05000000000000000000" pitchFamily="2" charset="2"/>
              <a:buChar char="§"/>
            </a:pPr>
            <a:r>
              <a:rPr lang="nl-NL" sz="2800" dirty="0">
                <a:solidFill>
                  <a:srgbClr val="12BA12"/>
                </a:solidFill>
                <a:latin typeface="Calibri" panose="020F0502020204030204" pitchFamily="34" charset="0"/>
                <a:cs typeface="Calibri" panose="020F0502020204030204" pitchFamily="34" charset="0"/>
              </a:rPr>
              <a:t>Zorg voor een gezond ontbijt en lunch</a:t>
            </a:r>
            <a:endParaRPr lang="nl-NL" sz="3200" dirty="0">
              <a:solidFill>
                <a:srgbClr val="12BA1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208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p:txBody>
          <a:bodyPr/>
          <a:lstStyle/>
          <a:p>
            <a:pPr marL="0" indent="0">
              <a:buNone/>
            </a:pPr>
            <a:endParaRPr lang="nl-NL"/>
          </a:p>
          <a:p>
            <a:pPr marL="0" indent="0">
              <a:buNone/>
            </a:pPr>
            <a:endParaRPr lang="nl-NL"/>
          </a:p>
          <a:p>
            <a:pPr marL="0" indent="0">
              <a:buNone/>
            </a:pPr>
            <a:endParaRPr lang="nl-NL"/>
          </a:p>
        </p:txBody>
      </p:sp>
      <p:sp>
        <p:nvSpPr>
          <p:cNvPr id="8" name="Rechthoek: afgeronde hoeken 7">
            <a:extLst>
              <a:ext uri="{FF2B5EF4-FFF2-40B4-BE49-F238E27FC236}">
                <a16:creationId xmlns:a16="http://schemas.microsoft.com/office/drawing/2014/main" id="{F4B1BC92-C78F-4FEB-B1B7-879BB6AAD6B7}"/>
              </a:ext>
            </a:extLst>
          </p:cNvPr>
          <p:cNvSpPr/>
          <p:nvPr/>
        </p:nvSpPr>
        <p:spPr>
          <a:xfrm>
            <a:off x="1374337" y="2160589"/>
            <a:ext cx="7469944" cy="3355201"/>
          </a:xfrm>
          <a:prstGeom prst="roundRect">
            <a:avLst/>
          </a:prstGeom>
          <a:solidFill>
            <a:srgbClr val="FFFFFF">
              <a:alpha val="92157"/>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1CB3796E-4759-4640-86A2-C8C94987B698}"/>
              </a:ext>
            </a:extLst>
          </p:cNvPr>
          <p:cNvSpPr txBox="1"/>
          <p:nvPr/>
        </p:nvSpPr>
        <p:spPr>
          <a:xfrm>
            <a:off x="1522048" y="2160589"/>
            <a:ext cx="7244447" cy="3170099"/>
          </a:xfrm>
          <a:prstGeom prst="rect">
            <a:avLst/>
          </a:prstGeom>
          <a:noFill/>
        </p:spPr>
        <p:txBody>
          <a:bodyPr wrap="square" rtlCol="0">
            <a:spAutoFit/>
          </a:bodyPr>
          <a:lstStyle/>
          <a:p>
            <a:r>
              <a:rPr lang="nl-NL" sz="4000">
                <a:solidFill>
                  <a:srgbClr val="12BA12"/>
                </a:solidFill>
                <a:latin typeface="Calibri" panose="020F0502020204030204" pitchFamily="34" charset="0"/>
                <a:cs typeface="Calibri" panose="020F0502020204030204" pitchFamily="34" charset="0"/>
              </a:rPr>
              <a:t>    PROFIELKEUZE</a:t>
            </a:r>
            <a:endParaRPr lang="nl-NL" sz="3200">
              <a:solidFill>
                <a:srgbClr val="12BA12"/>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pPr>
            <a:r>
              <a:rPr lang="nl-NL" sz="3200" err="1">
                <a:solidFill>
                  <a:srgbClr val="12BA12"/>
                </a:solidFill>
                <a:latin typeface="Calibri" panose="020F0502020204030204" pitchFamily="34" charset="0"/>
                <a:cs typeface="Calibri" panose="020F0502020204030204" pitchFamily="34" charset="0"/>
              </a:rPr>
              <a:t>Qompas</a:t>
            </a:r>
            <a:r>
              <a:rPr lang="nl-NL" sz="3200">
                <a:solidFill>
                  <a:srgbClr val="12BA12"/>
                </a:solidFill>
                <a:latin typeface="Calibri" panose="020F0502020204030204" pitchFamily="34" charset="0"/>
                <a:cs typeface="Calibri" panose="020F0502020204030204" pitchFamily="34" charset="0"/>
              </a:rPr>
              <a:t> online in studielessen (LOB)</a:t>
            </a:r>
          </a:p>
          <a:p>
            <a:pPr marL="457200" indent="-457200">
              <a:buFont typeface="Wingdings" panose="05000000000000000000" pitchFamily="2" charset="2"/>
              <a:buChar char="§"/>
            </a:pPr>
            <a:r>
              <a:rPr lang="nl-NL" sz="3200">
                <a:solidFill>
                  <a:srgbClr val="12BA12"/>
                </a:solidFill>
                <a:latin typeface="Calibri" panose="020F0502020204030204" pitchFamily="34" charset="0"/>
                <a:cs typeface="Calibri" panose="020F0502020204030204" pitchFamily="34" charset="0"/>
              </a:rPr>
              <a:t>Bezoek NOVA-campus</a:t>
            </a:r>
          </a:p>
          <a:p>
            <a:pPr marL="457200" indent="-457200">
              <a:buFont typeface="Wingdings" panose="05000000000000000000" pitchFamily="2" charset="2"/>
              <a:buChar char="§"/>
            </a:pPr>
            <a:r>
              <a:rPr lang="nl-NL" sz="3200">
                <a:solidFill>
                  <a:srgbClr val="12BA12"/>
                </a:solidFill>
                <a:latin typeface="Calibri" panose="020F0502020204030204" pitchFamily="34" charset="0"/>
                <a:cs typeface="Calibri" panose="020F0502020204030204" pitchFamily="34" charset="0"/>
              </a:rPr>
              <a:t>Beroepenfeest 3 maart 2026</a:t>
            </a:r>
          </a:p>
          <a:p>
            <a:pPr marL="457200" indent="-457200">
              <a:buFont typeface="Wingdings" panose="05000000000000000000" pitchFamily="2" charset="2"/>
              <a:buChar char="§"/>
            </a:pPr>
            <a:r>
              <a:rPr lang="nl-NL" sz="3200">
                <a:solidFill>
                  <a:srgbClr val="12BA12"/>
                </a:solidFill>
                <a:latin typeface="Calibri" panose="020F0502020204030204" pitchFamily="34" charset="0"/>
                <a:cs typeface="Calibri" panose="020F0502020204030204" pitchFamily="34" charset="0"/>
              </a:rPr>
              <a:t>Gesprek met persoonlijk mentor</a:t>
            </a:r>
          </a:p>
          <a:p>
            <a:pPr marL="457200" indent="-457200">
              <a:buFont typeface="Wingdings" panose="05000000000000000000" pitchFamily="2" charset="2"/>
              <a:buChar char="§"/>
            </a:pPr>
            <a:r>
              <a:rPr lang="nl-NL" sz="3200">
                <a:solidFill>
                  <a:srgbClr val="12BA12"/>
                </a:solidFill>
                <a:latin typeface="Calibri" panose="020F0502020204030204" pitchFamily="34" charset="0"/>
                <a:cs typeface="Calibri" panose="020F0502020204030204" pitchFamily="34" charset="0"/>
              </a:rPr>
              <a:t>Informatieavond ouders: 10 maart 2026</a:t>
            </a:r>
          </a:p>
        </p:txBody>
      </p:sp>
    </p:spTree>
    <p:extLst>
      <p:ext uri="{BB962C8B-B14F-4D97-AF65-F5344CB8AC3E}">
        <p14:creationId xmlns:p14="http://schemas.microsoft.com/office/powerpoint/2010/main" val="1343422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p:txBody>
          <a:bodyPr/>
          <a:lstStyle/>
          <a:p>
            <a:pPr marL="0" indent="0">
              <a:buNone/>
            </a:pPr>
            <a:endParaRPr lang="nl-NL"/>
          </a:p>
          <a:p>
            <a:pPr marL="0" indent="0">
              <a:buNone/>
            </a:pPr>
            <a:endParaRPr lang="nl-NL"/>
          </a:p>
          <a:p>
            <a:pPr marL="0" indent="0">
              <a:buNone/>
            </a:pPr>
            <a:endParaRPr lang="nl-NL"/>
          </a:p>
        </p:txBody>
      </p:sp>
      <p:sp>
        <p:nvSpPr>
          <p:cNvPr id="8" name="Rechthoek: afgeronde hoeken 7">
            <a:extLst>
              <a:ext uri="{FF2B5EF4-FFF2-40B4-BE49-F238E27FC236}">
                <a16:creationId xmlns:a16="http://schemas.microsoft.com/office/drawing/2014/main" id="{F4B1BC92-C78F-4FEB-B1B7-879BB6AAD6B7}"/>
              </a:ext>
            </a:extLst>
          </p:cNvPr>
          <p:cNvSpPr/>
          <p:nvPr/>
        </p:nvSpPr>
        <p:spPr>
          <a:xfrm>
            <a:off x="1374338" y="1942356"/>
            <a:ext cx="7469944" cy="3880774"/>
          </a:xfrm>
          <a:prstGeom prst="roundRect">
            <a:avLst/>
          </a:prstGeom>
          <a:solidFill>
            <a:srgbClr val="FFFFFF">
              <a:alpha val="92157"/>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1CB3796E-4759-4640-86A2-C8C94987B698}"/>
              </a:ext>
            </a:extLst>
          </p:cNvPr>
          <p:cNvSpPr txBox="1"/>
          <p:nvPr/>
        </p:nvSpPr>
        <p:spPr>
          <a:xfrm>
            <a:off x="1491175" y="1942356"/>
            <a:ext cx="7353107" cy="4154984"/>
          </a:xfrm>
          <a:prstGeom prst="rect">
            <a:avLst/>
          </a:prstGeom>
          <a:noFill/>
        </p:spPr>
        <p:txBody>
          <a:bodyPr wrap="square" rtlCol="0">
            <a:spAutoFit/>
          </a:bodyPr>
          <a:lstStyle/>
          <a:p>
            <a:r>
              <a:rPr lang="nl-NL" sz="4000">
                <a:solidFill>
                  <a:srgbClr val="12BA12"/>
                </a:solidFill>
                <a:latin typeface="Calibri" panose="020F0502020204030204" pitchFamily="34" charset="0"/>
                <a:cs typeface="Calibri" panose="020F0502020204030204" pitchFamily="34" charset="0"/>
              </a:rPr>
              <a:t>    COMMUNICATIE</a:t>
            </a:r>
            <a:endParaRPr lang="nl-NL" sz="3200">
              <a:solidFill>
                <a:srgbClr val="12BA12"/>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pPr>
            <a:r>
              <a:rPr lang="nl-NL" sz="3200">
                <a:solidFill>
                  <a:srgbClr val="12BA12"/>
                </a:solidFill>
                <a:latin typeface="Calibri" panose="020F0502020204030204" pitchFamily="34" charset="0"/>
                <a:cs typeface="Calibri" panose="020F0502020204030204" pitchFamily="34" charset="0"/>
              </a:rPr>
              <a:t>Magistermail, site</a:t>
            </a:r>
          </a:p>
          <a:p>
            <a:pPr marL="457200" indent="-457200">
              <a:buFont typeface="Wingdings" panose="05000000000000000000" pitchFamily="2" charset="2"/>
              <a:buChar char="§"/>
            </a:pPr>
            <a:r>
              <a:rPr lang="nl-NL" sz="3200">
                <a:solidFill>
                  <a:srgbClr val="12BA12"/>
                </a:solidFill>
                <a:latin typeface="Calibri" panose="020F0502020204030204" pitchFamily="34" charset="0"/>
                <a:cs typeface="Calibri" panose="020F0502020204030204" pitchFamily="34" charset="0"/>
              </a:rPr>
              <a:t>10-minutengesprekken na rapport 1 en 2</a:t>
            </a:r>
          </a:p>
          <a:p>
            <a:pPr marL="457200" indent="-457200">
              <a:buFont typeface="Wingdings" panose="05000000000000000000" pitchFamily="2" charset="2"/>
              <a:buChar char="§"/>
            </a:pPr>
            <a:r>
              <a:rPr lang="nl-NL" sz="3200">
                <a:solidFill>
                  <a:srgbClr val="12BA12"/>
                </a:solidFill>
                <a:latin typeface="Calibri" panose="020F0502020204030204" pitchFamily="34" charset="0"/>
                <a:cs typeface="Calibri" panose="020F0502020204030204" pitchFamily="34" charset="0"/>
              </a:rPr>
              <a:t>Vakdocent - pers. mentor – teamleider</a:t>
            </a:r>
            <a:endParaRPr lang="nl-NL" sz="2400">
              <a:solidFill>
                <a:srgbClr val="12BA12"/>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pPr>
            <a:r>
              <a:rPr lang="nl-NL" sz="3200">
                <a:solidFill>
                  <a:srgbClr val="12BA12"/>
                </a:solidFill>
                <a:latin typeface="Calibri" panose="020F0502020204030204" pitchFamily="34" charset="0"/>
                <a:cs typeface="Calibri" panose="020F0502020204030204" pitchFamily="34" charset="0"/>
              </a:rPr>
              <a:t>Ouderraad en MR</a:t>
            </a:r>
          </a:p>
          <a:p>
            <a:pPr marL="457200" indent="-457200">
              <a:buFont typeface="Wingdings" panose="05000000000000000000" pitchFamily="2" charset="2"/>
              <a:buChar char="§"/>
            </a:pPr>
            <a:r>
              <a:rPr lang="nl-NL" sz="3200">
                <a:solidFill>
                  <a:srgbClr val="12BA12"/>
                </a:solidFill>
                <a:latin typeface="Calibri" panose="020F0502020204030204" pitchFamily="34" charset="0"/>
                <a:cs typeface="Calibri" panose="020F0502020204030204" pitchFamily="34" charset="0"/>
              </a:rPr>
              <a:t>Ziekmelden en verlof</a:t>
            </a:r>
          </a:p>
          <a:p>
            <a:pPr marL="457200" indent="-457200">
              <a:buFont typeface="Wingdings" panose="05000000000000000000" pitchFamily="2" charset="2"/>
              <a:buChar char="§"/>
            </a:pPr>
            <a:endParaRPr lang="nl-NL" sz="3200">
              <a:solidFill>
                <a:srgbClr val="12BA1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8233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p:txBody>
          <a:bodyPr/>
          <a:lstStyle/>
          <a:p>
            <a:pPr marL="0" indent="0">
              <a:buNone/>
            </a:pPr>
            <a:endParaRPr lang="nl-NL"/>
          </a:p>
          <a:p>
            <a:pPr marL="0" indent="0">
              <a:buNone/>
            </a:pPr>
            <a:endParaRPr lang="nl-NL"/>
          </a:p>
          <a:p>
            <a:pPr marL="0" indent="0">
              <a:buNone/>
            </a:pPr>
            <a:endParaRPr lang="nl-NL"/>
          </a:p>
        </p:txBody>
      </p:sp>
      <p:sp>
        <p:nvSpPr>
          <p:cNvPr id="8" name="Rechthoek: afgeronde hoeken 7">
            <a:extLst>
              <a:ext uri="{FF2B5EF4-FFF2-40B4-BE49-F238E27FC236}">
                <a16:creationId xmlns:a16="http://schemas.microsoft.com/office/drawing/2014/main" id="{F4B1BC92-C78F-4FEB-B1B7-879BB6AAD6B7}"/>
              </a:ext>
            </a:extLst>
          </p:cNvPr>
          <p:cNvSpPr/>
          <p:nvPr/>
        </p:nvSpPr>
        <p:spPr>
          <a:xfrm>
            <a:off x="2507112" y="2329370"/>
            <a:ext cx="5274534" cy="1891235"/>
          </a:xfrm>
          <a:prstGeom prst="roundRect">
            <a:avLst/>
          </a:prstGeom>
          <a:solidFill>
            <a:srgbClr val="FFFFFF">
              <a:alpha val="92157"/>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1CB3796E-4759-4640-86A2-C8C94987B698}"/>
              </a:ext>
            </a:extLst>
          </p:cNvPr>
          <p:cNvSpPr txBox="1"/>
          <p:nvPr/>
        </p:nvSpPr>
        <p:spPr>
          <a:xfrm>
            <a:off x="2507112" y="2551712"/>
            <a:ext cx="4767240" cy="1446550"/>
          </a:xfrm>
          <a:prstGeom prst="rect">
            <a:avLst/>
          </a:prstGeom>
          <a:noFill/>
        </p:spPr>
        <p:txBody>
          <a:bodyPr wrap="square" rtlCol="0">
            <a:spAutoFit/>
          </a:bodyPr>
          <a:lstStyle/>
          <a:p>
            <a:r>
              <a:rPr lang="nl-NL" sz="8800">
                <a:solidFill>
                  <a:srgbClr val="12BA12"/>
                </a:solidFill>
                <a:latin typeface="Calibri" panose="020F0502020204030204" pitchFamily="34" charset="0"/>
                <a:cs typeface="Calibri" panose="020F0502020204030204" pitchFamily="34" charset="0"/>
              </a:rPr>
              <a:t>    TEXEL</a:t>
            </a:r>
          </a:p>
        </p:txBody>
      </p:sp>
    </p:spTree>
    <p:extLst>
      <p:ext uri="{BB962C8B-B14F-4D97-AF65-F5344CB8AC3E}">
        <p14:creationId xmlns:p14="http://schemas.microsoft.com/office/powerpoint/2010/main" val="1285832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81910-9172-CAFF-8242-C3FB2AA3F258}"/>
            </a:ext>
          </a:extLst>
        </p:cNvPr>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58E9F92F-0B42-6F50-2EA4-FDC6556D55F0}"/>
              </a:ext>
            </a:extLst>
          </p:cNvPr>
          <p:cNvSpPr>
            <a:spLocks noGrp="1"/>
          </p:cNvSpPr>
          <p:nvPr>
            <p:ph idx="1"/>
          </p:nvPr>
        </p:nvSpPr>
        <p:spPr/>
        <p:txBody>
          <a:bodyPr/>
          <a:lstStyle/>
          <a:p>
            <a:pPr marL="0" indent="0">
              <a:buNone/>
            </a:pPr>
            <a:endParaRPr lang="nl-NL"/>
          </a:p>
          <a:p>
            <a:pPr marL="0" indent="0">
              <a:buNone/>
            </a:pPr>
            <a:endParaRPr lang="nl-NL"/>
          </a:p>
          <a:p>
            <a:pPr marL="0" indent="0">
              <a:buNone/>
            </a:pPr>
            <a:endParaRPr lang="nl-NL"/>
          </a:p>
        </p:txBody>
      </p:sp>
      <p:sp>
        <p:nvSpPr>
          <p:cNvPr id="8" name="Rechthoek: afgeronde hoeken 7">
            <a:extLst>
              <a:ext uri="{FF2B5EF4-FFF2-40B4-BE49-F238E27FC236}">
                <a16:creationId xmlns:a16="http://schemas.microsoft.com/office/drawing/2014/main" id="{4CABEC70-3A80-478F-D86F-8C46FB0573B3}"/>
              </a:ext>
            </a:extLst>
          </p:cNvPr>
          <p:cNvSpPr/>
          <p:nvPr/>
        </p:nvSpPr>
        <p:spPr>
          <a:xfrm>
            <a:off x="2507111" y="1125415"/>
            <a:ext cx="7035473" cy="4665785"/>
          </a:xfrm>
          <a:prstGeom prst="roundRect">
            <a:avLst/>
          </a:prstGeom>
          <a:solidFill>
            <a:srgbClr val="FFFFFF">
              <a:alpha val="92157"/>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12" name="Tekstvak 3">
            <a:extLst>
              <a:ext uri="{FF2B5EF4-FFF2-40B4-BE49-F238E27FC236}">
                <a16:creationId xmlns:a16="http://schemas.microsoft.com/office/drawing/2014/main" id="{F8A599B1-C4CB-D862-4DAA-4D404A1DC2FB}"/>
              </a:ext>
            </a:extLst>
          </p:cNvPr>
          <p:cNvGraphicFramePr/>
          <p:nvPr>
            <p:extLst>
              <p:ext uri="{D42A27DB-BD31-4B8C-83A1-F6EECF244321}">
                <p14:modId xmlns:p14="http://schemas.microsoft.com/office/powerpoint/2010/main" val="2728515541"/>
              </p:ext>
            </p:extLst>
          </p:nvPr>
        </p:nvGraphicFramePr>
        <p:xfrm>
          <a:off x="2517532" y="449161"/>
          <a:ext cx="7307454" cy="5956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788001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0D4C93F4567E42B6564CE0C11247A0" ma:contentTypeVersion="13" ma:contentTypeDescription="Een nieuw document maken." ma:contentTypeScope="" ma:versionID="4c4ab0f187f87d1df95c76b239300e43">
  <xsd:schema xmlns:xsd="http://www.w3.org/2001/XMLSchema" xmlns:xs="http://www.w3.org/2001/XMLSchema" xmlns:p="http://schemas.microsoft.com/office/2006/metadata/properties" xmlns:ns3="af84bead-1d87-4360-acee-f328bf2effd5" xmlns:ns4="62d1398b-24c0-4805-a5f1-cf28f3c9aefb" targetNamespace="http://schemas.microsoft.com/office/2006/metadata/properties" ma:root="true" ma:fieldsID="f15eb4dcd766b35826769f34ded69a91" ns3:_="" ns4:_="">
    <xsd:import namespace="af84bead-1d87-4360-acee-f328bf2effd5"/>
    <xsd:import namespace="62d1398b-24c0-4805-a5f1-cf28f3c9aef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84bead-1d87-4360-acee-f328bf2effd5"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d1398b-24c0-4805-a5f1-cf28f3c9aef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9D729D-72D8-440D-8F5F-79A0B8C152BB}">
  <ds:schemaRefs>
    <ds:schemaRef ds:uri="62d1398b-24c0-4805-a5f1-cf28f3c9aefb"/>
    <ds:schemaRef ds:uri="af84bead-1d87-4360-acee-f328bf2eff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CD42D6F-CF45-46FA-A516-937EFC73D5B8}">
  <ds:schemaRefs>
    <ds:schemaRef ds:uri="62d1398b-24c0-4805-a5f1-cf28f3c9aefb"/>
    <ds:schemaRef ds:uri="af84bead-1d87-4360-acee-f328bf2effd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811C110-2608-4D62-9C16-54C296AB1C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889</Words>
  <Application>Microsoft Office PowerPoint</Application>
  <PresentationFormat>Breedbeeld</PresentationFormat>
  <Paragraphs>107</Paragraphs>
  <Slides>14</Slides>
  <Notes>6</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14</vt:i4>
      </vt:variant>
    </vt:vector>
  </HeadingPairs>
  <TitlesOfParts>
    <vt:vector size="20" baseType="lpstr">
      <vt:lpstr>Arial</vt:lpstr>
      <vt:lpstr>Calibri</vt:lpstr>
      <vt:lpstr>Trebuchet MS</vt:lpstr>
      <vt:lpstr>Wingdings</vt:lpstr>
      <vt:lpstr>Wingdings 3</vt:lpstr>
      <vt:lpstr>Facet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   Roompot kustpark Texel </vt:lpstr>
      <vt:lpstr>    Zwemmen  Golfsurfen Ecomare </vt:lpstr>
      <vt:lpstr>Kookwedstrijd volgens de schijf van 5</vt:lpstr>
      <vt:lpstr>Nog wat belangrijke punten!</vt:lpstr>
      <vt:lpstr>PowerPoint-presentatie</vt:lpstr>
    </vt:vector>
  </TitlesOfParts>
  <Company>Dunamare Onderwijsgroep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 voorstellen!</dc:title>
  <dc:creator>P.vanderWerff</dc:creator>
  <cp:lastModifiedBy>Zuidgeest, J.</cp:lastModifiedBy>
  <cp:revision>2</cp:revision>
  <cp:lastPrinted>2025-09-02T09:58:42Z</cp:lastPrinted>
  <dcterms:created xsi:type="dcterms:W3CDTF">2013-08-27T12:16:37Z</dcterms:created>
  <dcterms:modified xsi:type="dcterms:W3CDTF">2025-09-02T14:33:32Z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0x010100320D4C93F4567E42B6564CE0C11247A0</vt:lpwstr>
  </property>
</Properties>
</file>