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handoutMasterIdLst>
    <p:handoutMasterId r:id="rId21"/>
  </p:handoutMasterIdLst>
  <p:sldIdLst>
    <p:sldId id="256" r:id="rId5"/>
    <p:sldId id="260" r:id="rId6"/>
    <p:sldId id="280" r:id="rId7"/>
    <p:sldId id="279" r:id="rId8"/>
    <p:sldId id="266" r:id="rId9"/>
    <p:sldId id="265" r:id="rId10"/>
    <p:sldId id="267" r:id="rId11"/>
    <p:sldId id="285" r:id="rId12"/>
    <p:sldId id="281" r:id="rId13"/>
    <p:sldId id="282" r:id="rId14"/>
    <p:sldId id="283" r:id="rId15"/>
    <p:sldId id="268" r:id="rId16"/>
    <p:sldId id="270" r:id="rId17"/>
    <p:sldId id="284" r:id="rId18"/>
    <p:sldId id="286" r:id="rId19"/>
    <p:sldId id="275" r:id="rId20"/>
  </p:sldIdLst>
  <p:sldSz cx="12192000" cy="6858000"/>
  <p:notesSz cx="6858000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6214" autoAdjust="0"/>
  </p:normalViewPr>
  <p:slideViewPr>
    <p:cSldViewPr snapToGrid="0">
      <p:cViewPr varScale="1">
        <p:scale>
          <a:sx n="65" d="100"/>
          <a:sy n="65" d="100"/>
        </p:scale>
        <p:origin x="73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8055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5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ECBD1BD3-EB21-4E27-833C-94E14B59E722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71800" cy="49805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4" y="9428584"/>
            <a:ext cx="2971800" cy="498054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5E7A13D6-16C8-4E7A-8ACD-03A0D19728D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815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65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922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689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537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8795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3006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6955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512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92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877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834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04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77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95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898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82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CFEE6-7763-468A-A27D-633A651033F3}" type="datetimeFigureOut">
              <a:rPr lang="nl-NL" smtClean="0"/>
              <a:t>11-3-2025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036114-AA08-40DB-BF20-73B39DCD408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5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j.vandereem@hartenlustschool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Kiezen in klas 2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580389" y="3708806"/>
            <a:ext cx="5725055" cy="2355494"/>
          </a:xfrm>
        </p:spPr>
        <p:txBody>
          <a:bodyPr/>
          <a:lstStyle/>
          <a:p>
            <a:endParaRPr lang="nl-NL" b="1" dirty="0">
              <a:solidFill>
                <a:schemeClr val="accent6"/>
              </a:solidFill>
            </a:endParaRPr>
          </a:p>
          <a:p>
            <a:endParaRPr lang="nl-NL" b="1" dirty="0">
              <a:solidFill>
                <a:schemeClr val="accent6"/>
              </a:solidFill>
            </a:endParaRPr>
          </a:p>
          <a:p>
            <a:endParaRPr lang="nl-NL" b="1" dirty="0">
              <a:solidFill>
                <a:schemeClr val="accent6"/>
              </a:solidFill>
            </a:endParaRPr>
          </a:p>
        </p:txBody>
      </p:sp>
      <p:pic>
        <p:nvPicPr>
          <p:cNvPr id="13" name="Tijdelijke aanduiding voor inhoud 12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328" y="2294638"/>
            <a:ext cx="4186237" cy="2793063"/>
          </a:xfrm>
        </p:spPr>
      </p:pic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397BA81-D2FC-4665-B6B1-92ADEE3CA4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35" y="3060400"/>
            <a:ext cx="5351361" cy="1261537"/>
          </a:xfrm>
        </p:spPr>
      </p:pic>
    </p:spTree>
    <p:extLst>
      <p:ext uri="{BB962C8B-B14F-4D97-AF65-F5344CB8AC3E}">
        <p14:creationId xmlns:p14="http://schemas.microsoft.com/office/powerpoint/2010/main" val="198020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HAVO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470355"/>
            <a:ext cx="10042249" cy="5085189"/>
          </a:xfrm>
        </p:spPr>
        <p:txBody>
          <a:bodyPr>
            <a:normAutofit/>
          </a:bodyPr>
          <a:lstStyle/>
          <a:p>
            <a:r>
              <a:rPr lang="nl-NL" sz="2400" dirty="0"/>
              <a:t>Vier profielen op de havo met verplichte vakken:</a:t>
            </a:r>
            <a:br>
              <a:rPr lang="nl-NL" sz="2400" dirty="0"/>
            </a:br>
            <a:r>
              <a:rPr lang="nl-NL" sz="2400" b="1" dirty="0"/>
              <a:t>- Natuur en Techniek</a:t>
            </a:r>
            <a:br>
              <a:rPr lang="nl-NL" sz="2400" dirty="0"/>
            </a:br>
            <a:r>
              <a:rPr lang="nl-NL" sz="2400" dirty="0"/>
              <a:t>  wiskunde B, natuurkunde, scheikunde, biologie 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Cultuur en Maatschappij</a:t>
            </a:r>
            <a:br>
              <a:rPr lang="nl-NL" sz="2400" dirty="0"/>
            </a:br>
            <a:r>
              <a:rPr lang="nl-NL" sz="2400" dirty="0"/>
              <a:t>  geschiedenis, Duits, aardrijkskunde, wiskunde (beeldende vorming)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Economie en Maatschappij</a:t>
            </a:r>
            <a:br>
              <a:rPr lang="nl-NL" sz="2400" dirty="0"/>
            </a:br>
            <a:r>
              <a:rPr lang="nl-NL" sz="2400" dirty="0"/>
              <a:t>  economie, wiskunde (A/B), geschiedenis, aardrijkskunde/Duits</a:t>
            </a:r>
            <a:br>
              <a:rPr lang="nl-NL" sz="2400" dirty="0"/>
            </a:br>
            <a:br>
              <a:rPr lang="nl-NL" sz="2400" dirty="0"/>
            </a:br>
            <a:r>
              <a:rPr lang="nl-NL" sz="2400" b="1" dirty="0"/>
              <a:t>- Natuur en Gezondheid</a:t>
            </a:r>
            <a:br>
              <a:rPr lang="nl-NL" sz="2400" dirty="0"/>
            </a:br>
            <a:r>
              <a:rPr lang="nl-NL" sz="2400" dirty="0"/>
              <a:t>  scheikunde, biologie, wiskunde, </a:t>
            </a:r>
            <a:br>
              <a:rPr lang="nl-NL" sz="2400" dirty="0"/>
            </a:br>
            <a:r>
              <a:rPr lang="nl-NL" sz="2400" dirty="0"/>
              <a:t>  (aardrijkskunde/natuurkunde (met wiskunde B))</a:t>
            </a:r>
          </a:p>
        </p:txBody>
      </p:sp>
    </p:spTree>
    <p:extLst>
      <p:ext uri="{BB962C8B-B14F-4D97-AF65-F5344CB8AC3E}">
        <p14:creationId xmlns:p14="http://schemas.microsoft.com/office/powerpoint/2010/main" val="4162063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HAVO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470355"/>
            <a:ext cx="9535811" cy="5239933"/>
          </a:xfrm>
        </p:spPr>
        <p:txBody>
          <a:bodyPr>
            <a:normAutofit/>
          </a:bodyPr>
          <a:lstStyle/>
          <a:p>
            <a:r>
              <a:rPr lang="nl-NL" sz="2400" dirty="0"/>
              <a:t>Voor de havo is een gemiddelde van een 6.8 vereist </a:t>
            </a:r>
            <a:r>
              <a:rPr lang="nl-NL" sz="2400" b="1" u="sng" dirty="0"/>
              <a:t>of</a:t>
            </a:r>
            <a:r>
              <a:rPr lang="nl-NL" sz="2400" dirty="0"/>
              <a:t> examen gedaan hebben in 7 vakken.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Kernvakken moeten voldoende zijn.</a:t>
            </a:r>
            <a:br>
              <a:rPr lang="nl-NL" sz="2400" dirty="0"/>
            </a:br>
            <a:endParaRPr lang="nl-NL" sz="2400" dirty="0"/>
          </a:p>
          <a:p>
            <a:r>
              <a:rPr lang="nl-NL" sz="2400" b="1" dirty="0">
                <a:cs typeface="Arial" pitchFamily="34" charset="0"/>
              </a:rPr>
              <a:t>Profiel eisen kunnen per havo school verschillen!</a:t>
            </a:r>
            <a:br>
              <a:rPr lang="nl-NL" sz="2400" b="1" dirty="0">
                <a:cs typeface="Arial" pitchFamily="34" charset="0"/>
              </a:rPr>
            </a:br>
            <a:br>
              <a:rPr lang="nl-NL" sz="2400" b="1" dirty="0">
                <a:cs typeface="Arial" pitchFamily="34" charset="0"/>
              </a:rPr>
            </a:br>
            <a:endParaRPr lang="nl-NL" sz="2400" b="1" dirty="0">
              <a:cs typeface="Arial" pitchFamily="34" charset="0"/>
            </a:endParaRPr>
          </a:p>
          <a:p>
            <a:r>
              <a:rPr lang="nl-NL" sz="2400" b="1" dirty="0">
                <a:cs typeface="Arial" pitchFamily="34" charset="0"/>
              </a:rPr>
              <a:t>INFORMEER TIJDIG BIJ DE SCHOOL VAN UW KEUZE, </a:t>
            </a:r>
            <a:br>
              <a:rPr lang="nl-NL" sz="2400" b="1" dirty="0">
                <a:cs typeface="Arial" pitchFamily="34" charset="0"/>
              </a:rPr>
            </a:br>
            <a:r>
              <a:rPr lang="nl-NL" sz="2400" b="1" dirty="0">
                <a:cs typeface="Arial" pitchFamily="34" charset="0"/>
              </a:rPr>
              <a:t>WELKE (AANVULLENDE) EISEN ER WORDEN GESTELD!</a:t>
            </a:r>
            <a:br>
              <a:rPr lang="nl-NL" sz="2400" b="1" dirty="0">
                <a:cs typeface="Arial" pitchFamily="34" charset="0"/>
              </a:rPr>
            </a:br>
            <a:endParaRPr lang="nl-NL" sz="24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936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Voor wie niet kiezen kan/wil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8596668" cy="4879238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Examen doen in 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Nederlands</a:t>
            </a:r>
            <a:b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Engels</a:t>
            </a:r>
            <a:b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Wiskunde</a:t>
            </a:r>
            <a:b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Natuurkunde (</a:t>
            </a:r>
            <a:r>
              <a:rPr lang="nl-NL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Nask</a:t>
            </a: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I)</a:t>
            </a:r>
            <a:b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Biologie </a:t>
            </a:r>
            <a:r>
              <a:rPr lang="nl-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</a:t>
            </a: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Economie</a:t>
            </a:r>
            <a:b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br>
              <a:rPr lang="nl-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betekent dat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ALLE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profielen in het vervolgonderwijs (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mbo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) open staan zonder extra toelatingseisen.</a:t>
            </a:r>
          </a:p>
        </p:txBody>
      </p:sp>
    </p:spTree>
    <p:extLst>
      <p:ext uri="{BB962C8B-B14F-4D97-AF65-F5344CB8AC3E}">
        <p14:creationId xmlns:p14="http://schemas.microsoft.com/office/powerpoint/2010/main" val="2841954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Procedure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8596668" cy="4879238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wordt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thuis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met ouder(s)/verzorger(s) besproken en bepaald (formulier wordt ingevuld).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wordt door de leerling met de persoonlijk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mentor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besproken (eventueel advies van de decaan).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Vakkenpakket wordt ondertekend door de persoonlijk mentor en ingeleverd bij de decaan.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Neem het formulier mee naar het tien-minuten gesprek.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latin typeface="Arial" pitchFamily="34" charset="0"/>
                <a:cs typeface="Arial" pitchFamily="34" charset="0"/>
              </a:rPr>
              <a:t>Het vakkenpakket moet </a:t>
            </a:r>
            <a:r>
              <a:rPr lang="nl-NL" sz="2400" b="1">
                <a:latin typeface="Arial" pitchFamily="34" charset="0"/>
                <a:cs typeface="Arial" pitchFamily="34" charset="0"/>
              </a:rPr>
              <a:t>vóór 11 april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bekend zijn</a:t>
            </a:r>
            <a:br>
              <a:rPr lang="nl-NL" sz="2400" b="1" dirty="0">
                <a:latin typeface="Arial" pitchFamily="34" charset="0"/>
                <a:cs typeface="Arial" pitchFamily="34" charset="0"/>
              </a:rPr>
            </a:br>
            <a:endParaRPr lang="nl-NL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33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62F6F24A-0806-6C20-320A-C91FD6C896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316" t="24549" r="26183" b="23262"/>
          <a:stretch/>
        </p:blipFill>
        <p:spPr>
          <a:xfrm>
            <a:off x="762502" y="442451"/>
            <a:ext cx="9669452" cy="597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65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5F6E4-D4A8-F28A-D0B5-FF9F54D5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AE0B01-AE02-5FB8-5420-E276E9760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589AABE-86F2-B45D-8AF6-77E5EC2EED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934" t="24073" r="26936" b="22782"/>
          <a:stretch/>
        </p:blipFill>
        <p:spPr>
          <a:xfrm>
            <a:off x="516194" y="816638"/>
            <a:ext cx="9495519" cy="577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97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8342"/>
          </a:xfrm>
        </p:spPr>
        <p:txBody>
          <a:bodyPr/>
          <a:lstStyle/>
          <a:p>
            <a:r>
              <a:rPr lang="nl-NL" dirty="0"/>
              <a:t>Bij vragen en twijfel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0356"/>
            <a:ext cx="8596668" cy="4879238"/>
          </a:xfrm>
        </p:spPr>
        <p:txBody>
          <a:bodyPr>
            <a:normAutofit/>
          </a:bodyPr>
          <a:lstStyle/>
          <a:p>
            <a:r>
              <a:rPr lang="nl-NL" sz="2400" dirty="0"/>
              <a:t>Keuzeprogramma </a:t>
            </a:r>
            <a:r>
              <a:rPr lang="nl-NL" sz="2400" dirty="0" err="1"/>
              <a:t>Qompas</a:t>
            </a:r>
            <a:r>
              <a:rPr lang="nl-NL" sz="2400" dirty="0"/>
              <a:t> - klassendocent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>
                <a:cs typeface="Arial" pitchFamily="34" charset="0"/>
              </a:rPr>
              <a:t>Bezoek open dagen</a:t>
            </a:r>
            <a:br>
              <a:rPr lang="nl-NL" sz="2400" dirty="0">
                <a:cs typeface="Arial" pitchFamily="34" charset="0"/>
              </a:rPr>
            </a:br>
            <a:endParaRPr lang="nl-NL" sz="2400" dirty="0">
              <a:cs typeface="Arial" pitchFamily="34" charset="0"/>
            </a:endParaRPr>
          </a:p>
          <a:p>
            <a:r>
              <a:rPr lang="nl-NL" sz="2400" dirty="0">
                <a:cs typeface="Arial" pitchFamily="34" charset="0"/>
              </a:rPr>
              <a:t>Beroep-interesse testen in de studiewijzer </a:t>
            </a:r>
            <a:r>
              <a:rPr lang="nl-NL" sz="2400" dirty="0">
                <a:cs typeface="Arial" pitchFamily="34" charset="0"/>
                <a:sym typeface="Wingdings" panose="05000000000000000000" pitchFamily="2" charset="2"/>
              </a:rPr>
              <a:t> LOB</a:t>
            </a:r>
            <a:br>
              <a:rPr lang="nl-NL" sz="2400" dirty="0">
                <a:cs typeface="Arial" pitchFamily="34" charset="0"/>
                <a:sym typeface="Wingdings" panose="05000000000000000000" pitchFamily="2" charset="2"/>
              </a:rPr>
            </a:br>
            <a:endParaRPr lang="nl-NL" sz="2400" dirty="0">
              <a:cs typeface="Arial" pitchFamily="34" charset="0"/>
              <a:sym typeface="Wingdings" panose="05000000000000000000" pitchFamily="2" charset="2"/>
            </a:endParaRPr>
          </a:p>
          <a:p>
            <a:r>
              <a:rPr lang="nl-NL" sz="2400" dirty="0"/>
              <a:t>Neem contact op met de decaan</a:t>
            </a:r>
            <a:br>
              <a:rPr lang="nl-NL" sz="2400" dirty="0"/>
            </a:br>
            <a:r>
              <a:rPr lang="nl-NL" sz="2400" dirty="0">
                <a:hlinkClick r:id="rId2"/>
              </a:rPr>
              <a:t>j.vandereem@hartenlustschool.nl</a:t>
            </a:r>
            <a:br>
              <a:rPr lang="nl-NL" sz="2400" dirty="0">
                <a:cs typeface="Arial" pitchFamily="34" charset="0"/>
              </a:rPr>
            </a:br>
            <a:endParaRPr lang="nl-NL" sz="2400" dirty="0">
              <a:cs typeface="Arial" pitchFamily="34" charset="0"/>
            </a:endParaRPr>
          </a:p>
          <a:p>
            <a:endParaRPr lang="nl-NL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8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/>
          </a:bodyPr>
          <a:lstStyle/>
          <a:p>
            <a:r>
              <a:rPr lang="nl-NL" sz="2400" dirty="0"/>
              <a:t>LOB – Loopbaan Oriëntatie Begeleiding</a:t>
            </a:r>
            <a:br>
              <a:rPr lang="nl-NL" sz="2400" dirty="0"/>
            </a:br>
            <a:r>
              <a:rPr lang="nl-NL" sz="2400" dirty="0"/>
              <a:t>- </a:t>
            </a:r>
            <a:r>
              <a:rPr lang="nl-NL" sz="2400" dirty="0" err="1"/>
              <a:t>Qompas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Informatie over de profielen, vervolgopleidingen en de keuze voor een passend vakkenpakket</a:t>
            </a:r>
            <a:br>
              <a:rPr lang="nl-NL" sz="2400" dirty="0"/>
            </a:b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6316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LOB – Loopbaan Oriëntatie Begeleiding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Decaan</a:t>
            </a:r>
            <a:br>
              <a:rPr lang="nl-NL" sz="2400" dirty="0"/>
            </a:br>
            <a:r>
              <a:rPr lang="nl-NL" sz="2400" dirty="0"/>
              <a:t>- begeleidt en geeft voorlichting en informatie over (vakkenpakket) keuze en vervolgopleidingen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 err="1"/>
              <a:t>Qompas</a:t>
            </a:r>
            <a:r>
              <a:rPr lang="nl-NL" sz="2400" dirty="0"/>
              <a:t> methode</a:t>
            </a:r>
            <a:br>
              <a:rPr lang="nl-NL" sz="2400" dirty="0"/>
            </a:br>
            <a:r>
              <a:rPr lang="nl-NL" sz="2400" dirty="0"/>
              <a:t>- digitaal</a:t>
            </a:r>
            <a:br>
              <a:rPr lang="nl-NL" sz="2400" dirty="0"/>
            </a:br>
            <a:r>
              <a:rPr lang="nl-NL" sz="2400" dirty="0"/>
              <a:t>- loopbaandossier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Studiewijzer</a:t>
            </a:r>
            <a:br>
              <a:rPr lang="nl-NL" sz="2400" dirty="0"/>
            </a:br>
            <a:r>
              <a:rPr lang="nl-NL" sz="2400" dirty="0"/>
              <a:t>- informatie over vervolgopleidingen</a:t>
            </a:r>
            <a:br>
              <a:rPr lang="nl-NL" sz="2400" dirty="0"/>
            </a:br>
            <a:r>
              <a:rPr lang="nl-NL" sz="2400" dirty="0"/>
              <a:t>- informatie over vakkenpakket</a:t>
            </a:r>
            <a:br>
              <a:rPr lang="nl-NL" sz="2400" dirty="0"/>
            </a:br>
            <a:r>
              <a:rPr lang="nl-NL" sz="2400" dirty="0"/>
              <a:t>- formulieren voor LOB</a:t>
            </a:r>
          </a:p>
        </p:txBody>
      </p:sp>
    </p:spTree>
    <p:extLst>
      <p:ext uri="{BB962C8B-B14F-4D97-AF65-F5344CB8AC3E}">
        <p14:creationId xmlns:p14="http://schemas.microsoft.com/office/powerpoint/2010/main" val="485167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Vier profielen op </a:t>
            </a:r>
            <a:r>
              <a:rPr lang="nl-NL"/>
              <a:t>de mavo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 lnSpcReduction="10000"/>
          </a:bodyPr>
          <a:lstStyle/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Techniek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Technisch, transport, energie, bouw en laboratorium.</a:t>
            </a:r>
            <a:br>
              <a:rPr lang="nl-NL" sz="2400" dirty="0"/>
            </a:br>
            <a:endParaRPr lang="nl-NL" sz="2400" dirty="0"/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Zorg en welzijn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Verzorging, onderwijs, sport en kunst.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Economie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Administratie, horeca, marketing en handel.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Groen</a:t>
            </a:r>
            <a:br>
              <a:rPr lang="nl-NL" sz="2400" dirty="0"/>
            </a:br>
            <a:r>
              <a:rPr lang="nl-NL" sz="2400" dirty="0">
                <a:latin typeface="Arial" pitchFamily="34" charset="0"/>
                <a:cs typeface="Arial" pitchFamily="34" charset="0"/>
              </a:rPr>
              <a:t>Landbouw, veeteelt, tuinbouw, bloemen, dierverzorging en voeding.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510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Algemene deel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886768"/>
          </a:xfrm>
        </p:spPr>
        <p:txBody>
          <a:bodyPr>
            <a:normAutofit fontScale="92500" lnSpcReduction="20000"/>
          </a:bodyPr>
          <a:lstStyle/>
          <a:p>
            <a:r>
              <a:rPr lang="nl-NL" sz="2400" dirty="0">
                <a:cs typeface="Arial" charset="0"/>
              </a:rPr>
              <a:t>Verplicht: Ne, En, lo, lob, </a:t>
            </a:r>
            <a:r>
              <a:rPr lang="nl-NL" sz="2400" dirty="0" err="1">
                <a:cs typeface="Arial" charset="0"/>
              </a:rPr>
              <a:t>kckv</a:t>
            </a:r>
            <a:r>
              <a:rPr lang="nl-NL" sz="2400" dirty="0">
                <a:cs typeface="Arial" charset="0"/>
              </a:rPr>
              <a:t> en studieles.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KCKV (kunst, culturele kunstzinnige vorming) wordt in klas 3 met een schoolexamen afgerond; </a:t>
            </a:r>
            <a:r>
              <a:rPr lang="nl-NL" sz="2400" dirty="0" err="1">
                <a:cs typeface="Arial" charset="0"/>
              </a:rPr>
              <a:t>kckv</a:t>
            </a:r>
            <a:r>
              <a:rPr lang="nl-NL" sz="2400" dirty="0">
                <a:cs typeface="Arial" charset="0"/>
              </a:rPr>
              <a:t> moet voldoende zijn voor bevordering naar klas 4.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De leerling kiest een profiel – hierbij hoort een verplicht </a:t>
            </a:r>
            <a:r>
              <a:rPr lang="nl-NL" sz="2400" dirty="0" err="1">
                <a:cs typeface="Arial" charset="0"/>
              </a:rPr>
              <a:t>profielvak</a:t>
            </a:r>
            <a:r>
              <a:rPr lang="nl-NL" sz="2400" dirty="0">
                <a:cs typeface="Arial" charset="0"/>
              </a:rPr>
              <a:t>.</a:t>
            </a:r>
            <a:br>
              <a:rPr lang="nl-NL" sz="2400" dirty="0">
                <a:cs typeface="Arial" charset="0"/>
              </a:rPr>
            </a:br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De leerling kiest een tweede </a:t>
            </a:r>
            <a:r>
              <a:rPr lang="nl-NL" sz="2400" dirty="0" err="1">
                <a:cs typeface="Arial" charset="0"/>
              </a:rPr>
              <a:t>profielvak</a:t>
            </a:r>
            <a:r>
              <a:rPr lang="nl-NL" sz="2400" dirty="0">
                <a:cs typeface="Arial" charset="0"/>
              </a:rPr>
              <a:t>.</a:t>
            </a:r>
          </a:p>
          <a:p>
            <a:endParaRPr lang="nl-NL" sz="2400" dirty="0">
              <a:cs typeface="Arial" charset="0"/>
            </a:endParaRPr>
          </a:p>
          <a:p>
            <a:r>
              <a:rPr lang="nl-NL" sz="2400" dirty="0">
                <a:cs typeface="Arial" charset="0"/>
              </a:rPr>
              <a:t>De leerling maakt het pakket compleet door nog 6 vakken te kiezen waarbij er minimaal 1 (maximaal 2) praktijkvakken gekozen worden.</a:t>
            </a:r>
          </a:p>
        </p:txBody>
      </p:sp>
    </p:spTree>
    <p:extLst>
      <p:ext uri="{BB962C8B-B14F-4D97-AF65-F5344CB8AC3E}">
        <p14:creationId xmlns:p14="http://schemas.microsoft.com/office/powerpoint/2010/main" val="2459266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Line 38"/>
          <p:cNvSpPr>
            <a:spLocks noChangeShapeType="1"/>
          </p:cNvSpPr>
          <p:nvPr/>
        </p:nvSpPr>
        <p:spPr bwMode="auto">
          <a:xfrm flipH="1" flipV="1">
            <a:off x="1253800" y="701719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7" name="Oval 28"/>
          <p:cNvSpPr>
            <a:spLocks noChangeArrowheads="1"/>
          </p:cNvSpPr>
          <p:nvPr/>
        </p:nvSpPr>
        <p:spPr bwMode="auto">
          <a:xfrm>
            <a:off x="678474" y="3017754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re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61637" y="3438569"/>
            <a:ext cx="649288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ne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95037" y="3440157"/>
            <a:ext cx="649288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en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901500" y="414382"/>
            <a:ext cx="576262" cy="5762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054025" y="414382"/>
            <a:ext cx="576262" cy="576262"/>
          </a:xfrm>
          <a:prstGeom prst="ellipse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ns1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1225" y="414382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717850" y="414382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3054025" y="1855832"/>
            <a:ext cx="576262" cy="57626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ak</a:t>
            </a: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81225" y="37973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3" name="Oval 18"/>
          <p:cNvSpPr>
            <a:spLocks noChangeArrowheads="1"/>
          </p:cNvSpPr>
          <p:nvPr/>
        </p:nvSpPr>
        <p:spPr bwMode="auto">
          <a:xfrm>
            <a:off x="1901500" y="3797344"/>
            <a:ext cx="576262" cy="57626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ec</a:t>
            </a:r>
          </a:p>
        </p:txBody>
      </p:sp>
      <p:sp>
        <p:nvSpPr>
          <p:cNvPr id="15" name="Oval 20"/>
          <p:cNvSpPr>
            <a:spLocks noChangeArrowheads="1"/>
          </p:cNvSpPr>
          <p:nvPr/>
        </p:nvSpPr>
        <p:spPr bwMode="auto">
          <a:xfrm>
            <a:off x="3054025" y="3222669"/>
            <a:ext cx="576262" cy="576263"/>
          </a:xfrm>
          <a:prstGeom prst="ellipse">
            <a:avLst/>
          </a:prstGeom>
          <a:solidFill>
            <a:srgbClr val="66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5717850" y="37973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4781225" y="5599157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5717850" y="5599157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606100" y="3941807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lo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 flipV="1">
            <a:off x="1396675" y="2141582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" name="Line 31"/>
          <p:cNvSpPr>
            <a:spLocks noChangeShapeType="1"/>
          </p:cNvSpPr>
          <p:nvPr/>
        </p:nvSpPr>
        <p:spPr bwMode="auto">
          <a:xfrm>
            <a:off x="2477762" y="214158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 flipV="1">
            <a:off x="3630287" y="2143169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" name="Line 40"/>
          <p:cNvSpPr>
            <a:spLocks noChangeShapeType="1"/>
          </p:cNvSpPr>
          <p:nvPr/>
        </p:nvSpPr>
        <p:spPr bwMode="auto">
          <a:xfrm>
            <a:off x="2477762" y="701719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5" name="Line 41"/>
          <p:cNvSpPr>
            <a:spLocks noChangeShapeType="1"/>
          </p:cNvSpPr>
          <p:nvPr/>
        </p:nvSpPr>
        <p:spPr bwMode="auto">
          <a:xfrm>
            <a:off x="3630287" y="701719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" name="Line 42"/>
          <p:cNvSpPr>
            <a:spLocks noChangeShapeType="1"/>
          </p:cNvSpPr>
          <p:nvPr/>
        </p:nvSpPr>
        <p:spPr bwMode="auto">
          <a:xfrm>
            <a:off x="5357487" y="701719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" name="Line 43"/>
          <p:cNvSpPr>
            <a:spLocks noChangeShapeType="1"/>
          </p:cNvSpPr>
          <p:nvPr/>
        </p:nvSpPr>
        <p:spPr bwMode="auto">
          <a:xfrm>
            <a:off x="1396675" y="4086269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>
            <a:off x="1253800" y="4086269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0" name="Line 52"/>
          <p:cNvSpPr>
            <a:spLocks noChangeShapeType="1"/>
          </p:cNvSpPr>
          <p:nvPr/>
        </p:nvSpPr>
        <p:spPr bwMode="auto">
          <a:xfrm>
            <a:off x="5357487" y="588808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5357487" y="408468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3" name="Oval 57"/>
          <p:cNvSpPr>
            <a:spLocks noChangeArrowheads="1"/>
          </p:cNvSpPr>
          <p:nvPr/>
        </p:nvSpPr>
        <p:spPr bwMode="auto">
          <a:xfrm>
            <a:off x="6726012" y="378663"/>
            <a:ext cx="1944687" cy="647700"/>
          </a:xfrm>
          <a:prstGeom prst="ellipse">
            <a:avLst/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techniek</a:t>
            </a:r>
          </a:p>
        </p:txBody>
      </p:sp>
      <p:sp>
        <p:nvSpPr>
          <p:cNvPr id="34" name="Oval 58"/>
          <p:cNvSpPr>
            <a:spLocks noChangeArrowheads="1"/>
          </p:cNvSpPr>
          <p:nvPr/>
        </p:nvSpPr>
        <p:spPr bwMode="auto">
          <a:xfrm>
            <a:off x="6746433" y="1820113"/>
            <a:ext cx="1944688" cy="6477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Zorg &amp; welzijn</a:t>
            </a:r>
          </a:p>
        </p:txBody>
      </p:sp>
      <p:sp>
        <p:nvSpPr>
          <p:cNvPr id="35" name="Oval 59"/>
          <p:cNvSpPr>
            <a:spLocks noChangeArrowheads="1"/>
          </p:cNvSpPr>
          <p:nvPr/>
        </p:nvSpPr>
        <p:spPr bwMode="auto">
          <a:xfrm>
            <a:off x="6688639" y="3760832"/>
            <a:ext cx="1944688" cy="647700"/>
          </a:xfrm>
          <a:prstGeom prst="ellipse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economie</a:t>
            </a:r>
          </a:p>
        </p:txBody>
      </p:sp>
      <p:sp>
        <p:nvSpPr>
          <p:cNvPr id="36" name="Oval 60"/>
          <p:cNvSpPr>
            <a:spLocks noChangeArrowheads="1"/>
          </p:cNvSpPr>
          <p:nvPr/>
        </p:nvSpPr>
        <p:spPr bwMode="auto">
          <a:xfrm>
            <a:off x="6688639" y="5562644"/>
            <a:ext cx="1944688" cy="64770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/>
              <a:t>groen</a:t>
            </a:r>
          </a:p>
        </p:txBody>
      </p:sp>
      <p:sp>
        <p:nvSpPr>
          <p:cNvPr id="37" name="Oval 65"/>
          <p:cNvSpPr>
            <a:spLocks noChangeArrowheads="1"/>
          </p:cNvSpPr>
          <p:nvPr/>
        </p:nvSpPr>
        <p:spPr bwMode="auto">
          <a:xfrm>
            <a:off x="3054025" y="4375194"/>
            <a:ext cx="576262" cy="576263"/>
          </a:xfrm>
          <a:prstGeom prst="ellipse">
            <a:avLst/>
          </a:prstGeom>
          <a:solidFill>
            <a:srgbClr val="66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du</a:t>
            </a:r>
          </a:p>
        </p:txBody>
      </p:sp>
      <p:sp>
        <p:nvSpPr>
          <p:cNvPr id="38" name="Line 69"/>
          <p:cNvSpPr>
            <a:spLocks noChangeShapeType="1"/>
          </p:cNvSpPr>
          <p:nvPr/>
        </p:nvSpPr>
        <p:spPr bwMode="auto">
          <a:xfrm>
            <a:off x="1253800" y="70171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" name="Line 72"/>
          <p:cNvSpPr>
            <a:spLocks noChangeShapeType="1"/>
          </p:cNvSpPr>
          <p:nvPr/>
        </p:nvSpPr>
        <p:spPr bwMode="auto">
          <a:xfrm flipH="1">
            <a:off x="1253800" y="5886494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1901500" y="1854244"/>
            <a:ext cx="576262" cy="5762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bi</a:t>
            </a:r>
          </a:p>
        </p:txBody>
      </p:sp>
      <p:sp>
        <p:nvSpPr>
          <p:cNvPr id="41" name="Oval 12"/>
          <p:cNvSpPr>
            <a:spLocks noChangeArrowheads="1"/>
          </p:cNvSpPr>
          <p:nvPr/>
        </p:nvSpPr>
        <p:spPr bwMode="auto">
          <a:xfrm>
            <a:off x="3054025" y="1279569"/>
            <a:ext cx="576262" cy="57626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054025" y="2432094"/>
            <a:ext cx="576262" cy="57626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gs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4781225" y="18542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717850" y="1854244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?</a:t>
            </a:r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2188837" y="1568494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6" name="Line 32"/>
          <p:cNvSpPr>
            <a:spLocks noChangeShapeType="1"/>
          </p:cNvSpPr>
          <p:nvPr/>
        </p:nvSpPr>
        <p:spPr bwMode="auto">
          <a:xfrm>
            <a:off x="2188837" y="24305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7" name="Line 33"/>
          <p:cNvSpPr>
            <a:spLocks noChangeShapeType="1"/>
          </p:cNvSpPr>
          <p:nvPr/>
        </p:nvSpPr>
        <p:spPr bwMode="auto">
          <a:xfrm>
            <a:off x="3630287" y="156690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630287" y="2721019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>
            <a:off x="5357487" y="2143169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" name="Line 70"/>
          <p:cNvSpPr>
            <a:spLocks noChangeShapeType="1"/>
          </p:cNvSpPr>
          <p:nvPr/>
        </p:nvSpPr>
        <p:spPr bwMode="auto">
          <a:xfrm flipH="1">
            <a:off x="1396675" y="214158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1" name="Line 73"/>
          <p:cNvSpPr>
            <a:spLocks noChangeShapeType="1"/>
          </p:cNvSpPr>
          <p:nvPr/>
        </p:nvSpPr>
        <p:spPr bwMode="auto">
          <a:xfrm>
            <a:off x="2188837" y="156690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" name="Line 74"/>
          <p:cNvSpPr>
            <a:spLocks noChangeShapeType="1"/>
          </p:cNvSpPr>
          <p:nvPr/>
        </p:nvSpPr>
        <p:spPr bwMode="auto">
          <a:xfrm flipH="1">
            <a:off x="2188837" y="2721019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3" name="Line 75"/>
          <p:cNvSpPr>
            <a:spLocks noChangeShapeType="1"/>
          </p:cNvSpPr>
          <p:nvPr/>
        </p:nvSpPr>
        <p:spPr bwMode="auto">
          <a:xfrm>
            <a:off x="5070150" y="1568494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" name="Line 76"/>
          <p:cNvSpPr>
            <a:spLocks noChangeShapeType="1"/>
          </p:cNvSpPr>
          <p:nvPr/>
        </p:nvSpPr>
        <p:spPr bwMode="auto">
          <a:xfrm flipV="1">
            <a:off x="5070150" y="24305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5" name="Line 77"/>
          <p:cNvSpPr>
            <a:spLocks noChangeShapeType="1"/>
          </p:cNvSpPr>
          <p:nvPr/>
        </p:nvSpPr>
        <p:spPr bwMode="auto">
          <a:xfrm flipV="1">
            <a:off x="2188837" y="3510007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" name="Line 78"/>
          <p:cNvSpPr>
            <a:spLocks noChangeShapeType="1"/>
          </p:cNvSpPr>
          <p:nvPr/>
        </p:nvSpPr>
        <p:spPr bwMode="auto">
          <a:xfrm>
            <a:off x="2188837" y="351000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7" name="Line 79"/>
          <p:cNvSpPr>
            <a:spLocks noChangeShapeType="1"/>
          </p:cNvSpPr>
          <p:nvPr/>
        </p:nvSpPr>
        <p:spPr bwMode="auto">
          <a:xfrm>
            <a:off x="2188837" y="437360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Line 80"/>
          <p:cNvSpPr>
            <a:spLocks noChangeShapeType="1"/>
          </p:cNvSpPr>
          <p:nvPr/>
        </p:nvSpPr>
        <p:spPr bwMode="auto">
          <a:xfrm flipH="1">
            <a:off x="2188837" y="473555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9" name="Line 83"/>
          <p:cNvSpPr>
            <a:spLocks noChangeShapeType="1"/>
          </p:cNvSpPr>
          <p:nvPr/>
        </p:nvSpPr>
        <p:spPr bwMode="auto">
          <a:xfrm>
            <a:off x="3630287" y="351000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0" name="Line 84"/>
          <p:cNvSpPr>
            <a:spLocks noChangeShapeType="1"/>
          </p:cNvSpPr>
          <p:nvPr/>
        </p:nvSpPr>
        <p:spPr bwMode="auto">
          <a:xfrm>
            <a:off x="5070150" y="351000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" name="Line 87"/>
          <p:cNvSpPr>
            <a:spLocks noChangeShapeType="1"/>
          </p:cNvSpPr>
          <p:nvPr/>
        </p:nvSpPr>
        <p:spPr bwMode="auto">
          <a:xfrm flipV="1">
            <a:off x="3630287" y="473555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2" name="Line 88"/>
          <p:cNvSpPr>
            <a:spLocks noChangeShapeType="1"/>
          </p:cNvSpPr>
          <p:nvPr/>
        </p:nvSpPr>
        <p:spPr bwMode="auto">
          <a:xfrm flipV="1">
            <a:off x="5070150" y="437360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3" name="Oval 24"/>
          <p:cNvSpPr>
            <a:spLocks noChangeArrowheads="1"/>
          </p:cNvSpPr>
          <p:nvPr/>
        </p:nvSpPr>
        <p:spPr bwMode="auto">
          <a:xfrm>
            <a:off x="3054025" y="5094332"/>
            <a:ext cx="576262" cy="576262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ns1</a:t>
            </a:r>
          </a:p>
        </p:txBody>
      </p:sp>
      <p:sp>
        <p:nvSpPr>
          <p:cNvPr id="64" name="Oval 91"/>
          <p:cNvSpPr>
            <a:spLocks noChangeArrowheads="1"/>
          </p:cNvSpPr>
          <p:nvPr/>
        </p:nvSpPr>
        <p:spPr bwMode="auto">
          <a:xfrm>
            <a:off x="1901500" y="5599157"/>
            <a:ext cx="576262" cy="576262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wi</a:t>
            </a:r>
          </a:p>
        </p:txBody>
      </p:sp>
      <p:sp>
        <p:nvSpPr>
          <p:cNvPr id="65" name="Line 95"/>
          <p:cNvSpPr>
            <a:spLocks noChangeShapeType="1"/>
          </p:cNvSpPr>
          <p:nvPr/>
        </p:nvSpPr>
        <p:spPr bwMode="auto">
          <a:xfrm flipV="1">
            <a:off x="2188837" y="538325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6" name="Line 96"/>
          <p:cNvSpPr>
            <a:spLocks noChangeShapeType="1"/>
          </p:cNvSpPr>
          <p:nvPr/>
        </p:nvSpPr>
        <p:spPr bwMode="auto">
          <a:xfrm>
            <a:off x="2188837" y="5383257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7" name="Line 97"/>
          <p:cNvSpPr>
            <a:spLocks noChangeShapeType="1"/>
          </p:cNvSpPr>
          <p:nvPr/>
        </p:nvSpPr>
        <p:spPr bwMode="auto">
          <a:xfrm>
            <a:off x="2188837" y="617541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" name="Line 98"/>
          <p:cNvSpPr>
            <a:spLocks noChangeShapeType="1"/>
          </p:cNvSpPr>
          <p:nvPr/>
        </p:nvSpPr>
        <p:spPr bwMode="auto">
          <a:xfrm flipH="1">
            <a:off x="2188837" y="6391319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9" name="Line 99"/>
          <p:cNvSpPr>
            <a:spLocks noChangeShapeType="1"/>
          </p:cNvSpPr>
          <p:nvPr/>
        </p:nvSpPr>
        <p:spPr bwMode="auto">
          <a:xfrm>
            <a:off x="3630287" y="5383257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" name="Line 100"/>
          <p:cNvSpPr>
            <a:spLocks noChangeShapeType="1"/>
          </p:cNvSpPr>
          <p:nvPr/>
        </p:nvSpPr>
        <p:spPr bwMode="auto">
          <a:xfrm>
            <a:off x="5070150" y="538325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" name="Oval 102"/>
          <p:cNvSpPr>
            <a:spLocks noChangeArrowheads="1"/>
          </p:cNvSpPr>
          <p:nvPr/>
        </p:nvSpPr>
        <p:spPr bwMode="auto">
          <a:xfrm>
            <a:off x="3054025" y="6102394"/>
            <a:ext cx="576262" cy="57626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/>
              <a:t>bi</a:t>
            </a:r>
          </a:p>
        </p:txBody>
      </p:sp>
      <p:sp>
        <p:nvSpPr>
          <p:cNvPr id="72" name="Line 103"/>
          <p:cNvSpPr>
            <a:spLocks noChangeShapeType="1"/>
          </p:cNvSpPr>
          <p:nvPr/>
        </p:nvSpPr>
        <p:spPr bwMode="auto">
          <a:xfrm>
            <a:off x="3630287" y="6391319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3" name="Line 104"/>
          <p:cNvSpPr>
            <a:spLocks noChangeShapeType="1"/>
          </p:cNvSpPr>
          <p:nvPr/>
        </p:nvSpPr>
        <p:spPr bwMode="auto">
          <a:xfrm>
            <a:off x="5070150" y="6175419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" name="Oval 28"/>
          <p:cNvSpPr>
            <a:spLocks noChangeArrowheads="1"/>
          </p:cNvSpPr>
          <p:nvPr/>
        </p:nvSpPr>
        <p:spPr bwMode="auto">
          <a:xfrm>
            <a:off x="1066475" y="4011657"/>
            <a:ext cx="649287" cy="6492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b="1" dirty="0" err="1"/>
              <a:t>kckv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55402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NASK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8596668" cy="4688551"/>
          </a:xfrm>
        </p:spPr>
        <p:txBody>
          <a:bodyPr>
            <a:normAutofit/>
          </a:bodyPr>
          <a:lstStyle/>
          <a:p>
            <a:r>
              <a:rPr lang="nl-NL" sz="2400" dirty="0"/>
              <a:t>NASK</a:t>
            </a:r>
            <a:br>
              <a:rPr lang="nl-NL" sz="2400" dirty="0"/>
            </a:br>
            <a:r>
              <a:rPr lang="nl-NL" sz="2400" dirty="0"/>
              <a:t>- natuurkunde (</a:t>
            </a:r>
            <a:r>
              <a:rPr lang="nl-NL" sz="2400" dirty="0" err="1"/>
              <a:t>nask</a:t>
            </a:r>
            <a:r>
              <a:rPr lang="nl-NL" sz="2400" dirty="0"/>
              <a:t> I) = studie van ‘levenloze’ natuur</a:t>
            </a:r>
            <a:br>
              <a:rPr lang="nl-NL" sz="2400" dirty="0"/>
            </a:br>
            <a:r>
              <a:rPr lang="nl-NL" sz="2400" dirty="0"/>
              <a:t>- scheikunde (</a:t>
            </a:r>
            <a:r>
              <a:rPr lang="nl-NL" sz="2400" dirty="0" err="1"/>
              <a:t>nask</a:t>
            </a:r>
            <a:r>
              <a:rPr lang="nl-NL" sz="2400" dirty="0"/>
              <a:t> II) = studie van stoffen.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>
                <a:cs typeface="Arial" charset="0"/>
              </a:rPr>
              <a:t>Scheikunde (</a:t>
            </a:r>
            <a:r>
              <a:rPr lang="nl-NL" sz="2400" dirty="0" err="1">
                <a:cs typeface="Arial" charset="0"/>
              </a:rPr>
              <a:t>nask</a:t>
            </a:r>
            <a:r>
              <a:rPr lang="nl-NL" sz="2400" dirty="0">
                <a:cs typeface="Arial" charset="0"/>
              </a:rPr>
              <a:t> II) is aan te raden voor: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techniek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o.a. procestechniek.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groen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laboratoriumonderwijs – biochemie.</a:t>
            </a:r>
            <a:br>
              <a:rPr lang="nl-NL" sz="2400" dirty="0">
                <a:cs typeface="Arial" charset="0"/>
              </a:rPr>
            </a:br>
            <a:r>
              <a:rPr lang="nl-NL" sz="2400" dirty="0">
                <a:cs typeface="Arial" charset="0"/>
              </a:rPr>
              <a:t>- zorg en welzijn </a:t>
            </a:r>
            <a:r>
              <a:rPr lang="nl-NL" sz="2400" dirty="0">
                <a:cs typeface="Arial" charset="0"/>
                <a:sym typeface="Wingdings" panose="05000000000000000000" pitchFamily="2" charset="2"/>
              </a:rPr>
              <a:t> </a:t>
            </a:r>
            <a:r>
              <a:rPr lang="nl-NL" sz="2400" dirty="0">
                <a:cs typeface="Arial" charset="0"/>
              </a:rPr>
              <a:t>verplegende beroepen.</a:t>
            </a:r>
          </a:p>
        </p:txBody>
      </p:sp>
    </p:spTree>
    <p:extLst>
      <p:ext uri="{BB962C8B-B14F-4D97-AF65-F5344CB8AC3E}">
        <p14:creationId xmlns:p14="http://schemas.microsoft.com/office/powerpoint/2010/main" val="57569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F445C-180C-70DD-A9FC-47D60EE1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BTE / INFT / LO2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6476FD-DA51-F414-9607-C1FCD58BB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6627"/>
            <a:ext cx="8596668" cy="4254959"/>
          </a:xfrm>
        </p:spPr>
        <p:txBody>
          <a:bodyPr>
            <a:normAutofit/>
          </a:bodyPr>
          <a:lstStyle/>
          <a:p>
            <a:r>
              <a:rPr lang="nl-NL" sz="2400" dirty="0"/>
              <a:t>Praktijkvakken: praktisch én theoretisch deel.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BTE </a:t>
            </a: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dirty="0"/>
              <a:t>beeldend tekenen</a:t>
            </a:r>
            <a:br>
              <a:rPr lang="nl-NL" sz="2400" dirty="0"/>
            </a:br>
            <a:r>
              <a:rPr lang="nl-NL" sz="2400" dirty="0"/>
              <a:t>- aan te raden voor kunstzinnige/creatieve opleidingen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INFT </a:t>
            </a:r>
            <a:r>
              <a:rPr lang="nl-NL" sz="2400" dirty="0">
                <a:sym typeface="Wingdings" panose="05000000000000000000" pitchFamily="2" charset="2"/>
              </a:rPr>
              <a:t> informatie technologie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- aan te raden voor opleidingen rondom software en ICT</a:t>
            </a:r>
            <a:br>
              <a:rPr lang="nl-NL" sz="2400" dirty="0">
                <a:sym typeface="Wingdings" panose="05000000000000000000" pitchFamily="2" charset="2"/>
              </a:rPr>
            </a:br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dirty="0">
                <a:sym typeface="Wingdings" panose="05000000000000000000" pitchFamily="2" charset="2"/>
              </a:rPr>
              <a:t>Lo2  lichamelijke opvoeding 2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- aan te raden voor fysieke opleidingen (</a:t>
            </a:r>
            <a:r>
              <a:rPr lang="nl-NL" sz="2400" dirty="0" err="1">
                <a:sym typeface="Wingdings" panose="05000000000000000000" pitchFamily="2" charset="2"/>
              </a:rPr>
              <a:t>Cios</a:t>
            </a:r>
            <a:r>
              <a:rPr lang="nl-NL" sz="2400" dirty="0">
                <a:sym typeface="Wingdings" panose="05000000000000000000" pitchFamily="2" charset="2"/>
              </a:rPr>
              <a:t>/defensie)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29184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Vakkenpakketkeuze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91013"/>
            <a:ext cx="9443696" cy="4688551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itchFamily="34" charset="0"/>
                <a:cs typeface="Arial" pitchFamily="34" charset="0"/>
              </a:rPr>
              <a:t>Natuurkunde (</a:t>
            </a:r>
            <a:r>
              <a:rPr lang="nl-NL" sz="2400" dirty="0" err="1">
                <a:latin typeface="Arial" pitchFamily="34" charset="0"/>
                <a:cs typeface="Arial" pitchFamily="34" charset="0"/>
              </a:rPr>
              <a:t>nask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I) mag je 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alleen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doen mét wiskunde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r>
              <a:rPr lang="nl-NL" sz="2400" dirty="0" err="1">
                <a:latin typeface="Arial" pitchFamily="34" charset="0"/>
                <a:cs typeface="Arial" pitchFamily="34" charset="0"/>
              </a:rPr>
              <a:t>wiskunde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laten vallen in klas 2 </a:t>
            </a:r>
            <a:r>
              <a:rPr lang="nl-NL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nl-NL" sz="2400" b="1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geen</a:t>
            </a:r>
            <a:r>
              <a:rPr lang="nl-NL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examen doen in </a:t>
            </a:r>
            <a:r>
              <a:rPr lang="nl-NL" sz="2400" dirty="0" err="1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nask</a:t>
            </a:r>
            <a:r>
              <a:rPr lang="nl-NL" sz="24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I.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b="1" dirty="0">
                <a:latin typeface="Arial" pitchFamily="34" charset="0"/>
                <a:cs typeface="Arial" pitchFamily="34" charset="0"/>
              </a:rPr>
              <a:t>Frans 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en</a:t>
            </a:r>
            <a:r>
              <a:rPr lang="nl-NL" sz="2400" b="1" dirty="0">
                <a:latin typeface="Arial" pitchFamily="34" charset="0"/>
                <a:cs typeface="Arial" pitchFamily="34" charset="0"/>
              </a:rPr>
              <a:t> drama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sluit je af in leerjaar 2.</a:t>
            </a:r>
            <a:br>
              <a:rPr lang="nl-NL" sz="2400" dirty="0">
                <a:latin typeface="Arial" pitchFamily="34" charset="0"/>
                <a:cs typeface="Arial" pitchFamily="34" charset="0"/>
              </a:rPr>
            </a:br>
            <a:endParaRPr lang="nl-NL" sz="2400" dirty="0">
              <a:latin typeface="Arial" pitchFamily="34" charset="0"/>
              <a:cs typeface="Arial" pitchFamily="34" charset="0"/>
            </a:endParaRP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Wiskunde laten vallen in klas 3 of 4 sluit de profielen </a:t>
            </a:r>
            <a:r>
              <a:rPr lang="nl-NL" sz="2400" i="1" u="sng" dirty="0">
                <a:latin typeface="Arial" pitchFamily="34" charset="0"/>
                <a:cs typeface="Arial" pitchFamily="34" charset="0"/>
              </a:rPr>
              <a:t>groen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en </a:t>
            </a:r>
            <a:r>
              <a:rPr lang="nl-NL" sz="2400" i="1" u="sng" dirty="0">
                <a:latin typeface="Arial" pitchFamily="34" charset="0"/>
                <a:cs typeface="Arial" pitchFamily="34" charset="0"/>
              </a:rPr>
              <a:t>techniek</a:t>
            </a:r>
            <a:r>
              <a:rPr lang="nl-NL" sz="2400" dirty="0">
                <a:latin typeface="Arial" pitchFamily="34" charset="0"/>
                <a:cs typeface="Arial" pitchFamily="34" charset="0"/>
              </a:rPr>
              <a:t> uit.</a:t>
            </a:r>
          </a:p>
          <a:p>
            <a:endParaRPr lang="nl-NL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4466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6ED15ECAB2F04889E08118B70AF838" ma:contentTypeVersion="0" ma:contentTypeDescription="Een nieuw document maken." ma:contentTypeScope="" ma:versionID="b04352008ebc3e7950eddc619469603e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B559B8-EA10-4175-8A11-F367C3285D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ED78F2-4FA0-49C7-B09C-8B6147E115CA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514CFD8-8500-41E9-AC50-89FCA22599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736</Words>
  <Application>Microsoft Office PowerPoint</Application>
  <PresentationFormat>Breedbeeld</PresentationFormat>
  <Paragraphs>81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Facet</vt:lpstr>
      <vt:lpstr>Kiezen in klas 2</vt:lpstr>
      <vt:lpstr>Programma</vt:lpstr>
      <vt:lpstr>LOB – Loopbaan Oriëntatie Begeleiding</vt:lpstr>
      <vt:lpstr>Vier profielen op de mavo</vt:lpstr>
      <vt:lpstr>Algemene deel</vt:lpstr>
      <vt:lpstr>PowerPoint-presentatie</vt:lpstr>
      <vt:lpstr>NASK</vt:lpstr>
      <vt:lpstr>BTE / INFT / LO2</vt:lpstr>
      <vt:lpstr>Vakkenpakketkeuze</vt:lpstr>
      <vt:lpstr>HAVO</vt:lpstr>
      <vt:lpstr>HAVO</vt:lpstr>
      <vt:lpstr>Voor wie niet kiezen kan/wil</vt:lpstr>
      <vt:lpstr>Procedure</vt:lpstr>
      <vt:lpstr>PowerPoint-presentatie</vt:lpstr>
      <vt:lpstr>PowerPoint-presentatie</vt:lpstr>
      <vt:lpstr>Bij vragen en twijfel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Serge Steenman-Logtenberg</dc:creator>
  <cp:lastModifiedBy>Eem, J. van der</cp:lastModifiedBy>
  <cp:revision>112</cp:revision>
  <cp:lastPrinted>2015-08-17T08:23:01Z</cp:lastPrinted>
  <dcterms:created xsi:type="dcterms:W3CDTF">2015-03-09T18:39:41Z</dcterms:created>
  <dcterms:modified xsi:type="dcterms:W3CDTF">2025-03-11T18:52:14Z</dcterms:modified>
</cp:coreProperties>
</file>