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4"/>
  </p:sldMasterIdLst>
  <p:notesMasterIdLst>
    <p:notesMasterId r:id="rId21"/>
  </p:notesMasterIdLst>
  <p:handoutMasterIdLst>
    <p:handoutMasterId r:id="rId22"/>
  </p:handoutMasterIdLst>
  <p:sldIdLst>
    <p:sldId id="256" r:id="rId5"/>
    <p:sldId id="260" r:id="rId6"/>
    <p:sldId id="280" r:id="rId7"/>
    <p:sldId id="279" r:id="rId8"/>
    <p:sldId id="266" r:id="rId9"/>
    <p:sldId id="265" r:id="rId10"/>
    <p:sldId id="267" r:id="rId11"/>
    <p:sldId id="285" r:id="rId12"/>
    <p:sldId id="281" r:id="rId13"/>
    <p:sldId id="282" r:id="rId14"/>
    <p:sldId id="283" r:id="rId15"/>
    <p:sldId id="268" r:id="rId16"/>
    <p:sldId id="270" r:id="rId17"/>
    <p:sldId id="287" r:id="rId18"/>
    <p:sldId id="288" r:id="rId19"/>
    <p:sldId id="275" r:id="rId20"/>
  </p:sldIdLst>
  <p:sldSz cx="12192000" cy="6858000"/>
  <p:notesSz cx="6858000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9" autoAdjust="0"/>
    <p:restoredTop sz="96214" autoAdjust="0"/>
  </p:normalViewPr>
  <p:slideViewPr>
    <p:cSldViewPr snapToGrid="0">
      <p:cViewPr varScale="1">
        <p:scale>
          <a:sx n="59" d="100"/>
          <a:sy n="59" d="100"/>
        </p:scale>
        <p:origin x="772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8055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98055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r">
              <a:defRPr sz="1200"/>
            </a:lvl1pPr>
          </a:lstStyle>
          <a:p>
            <a:fld id="{ECBD1BD3-EB21-4E27-833C-94E14B59E722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71800" cy="498054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4" y="9428584"/>
            <a:ext cx="2971800" cy="498054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r">
              <a:defRPr sz="1200"/>
            </a:lvl1pPr>
          </a:lstStyle>
          <a:p>
            <a:fld id="{5E7A13D6-16C8-4E7A-8ACD-03A0D19728DF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45815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6462F-808E-4235-AE6E-A1D7A30AAEEB}" type="datetimeFigureOut">
              <a:rPr lang="nl-NL" smtClean="0"/>
              <a:t>10-3-2026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776788"/>
            <a:ext cx="5486400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DA426-46A9-4CC4-892B-BD3D3BE8AAD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7418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CDA426-46A9-4CC4-892B-BD3D3BE8AAD7}" type="slidenum">
              <a:rPr lang="nl-NL" smtClean="0"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5457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86588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69222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689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653720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8795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30063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069555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75124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892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08775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98348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40412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0771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19517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18984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dirty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93822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2000">
              <a:schemeClr val="accent1">
                <a:lumMod val="45000"/>
                <a:lumOff val="55000"/>
              </a:schemeClr>
            </a:gs>
            <a:gs pos="8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CFEE6-7763-468A-A27D-633A651033F3}" type="datetimeFigureOut">
              <a:rPr lang="nl-NL" smtClean="0"/>
              <a:t>10-3-2026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B036114-AA08-40DB-BF20-73B39DCD4085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153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j.vandereem@hartenlustschool.n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/>
              <a:t>Kiezen in klas 2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idx="1"/>
          </p:nvPr>
        </p:nvSpPr>
        <p:spPr>
          <a:xfrm>
            <a:off x="580389" y="3708806"/>
            <a:ext cx="5725055" cy="2355494"/>
          </a:xfrm>
        </p:spPr>
        <p:txBody>
          <a:bodyPr/>
          <a:lstStyle/>
          <a:p>
            <a:endParaRPr lang="nl-NL" b="1" dirty="0">
              <a:solidFill>
                <a:schemeClr val="accent6"/>
              </a:solidFill>
            </a:endParaRPr>
          </a:p>
          <a:p>
            <a:endParaRPr lang="nl-NL" b="1" dirty="0">
              <a:solidFill>
                <a:schemeClr val="accent6"/>
              </a:solidFill>
            </a:endParaRPr>
          </a:p>
          <a:p>
            <a:endParaRPr lang="nl-NL" b="1" dirty="0">
              <a:solidFill>
                <a:schemeClr val="accent6"/>
              </a:solidFill>
            </a:endParaRPr>
          </a:p>
        </p:txBody>
      </p:sp>
      <p:pic>
        <p:nvPicPr>
          <p:cNvPr id="13" name="Tijdelijke aanduiding voor inhoud 12"/>
          <p:cNvPicPr>
            <a:picLocks noGrp="1" noChangeAspect="1"/>
          </p:cNvPicPr>
          <p:nvPr>
            <p:ph sz="quarter" idx="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328" y="2294638"/>
            <a:ext cx="4186237" cy="2793063"/>
          </a:xfrm>
        </p:spPr>
      </p:pic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A397BA81-D2FC-4665-B6B1-92ADEE3CA44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235" y="3060400"/>
            <a:ext cx="5351361" cy="1261537"/>
          </a:xfrm>
        </p:spPr>
      </p:pic>
    </p:spTree>
    <p:extLst>
      <p:ext uri="{BB962C8B-B14F-4D97-AF65-F5344CB8AC3E}">
        <p14:creationId xmlns:p14="http://schemas.microsoft.com/office/powerpoint/2010/main" val="1980204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8342"/>
          </a:xfrm>
        </p:spPr>
        <p:txBody>
          <a:bodyPr/>
          <a:lstStyle/>
          <a:p>
            <a:r>
              <a:rPr lang="nl-NL" dirty="0"/>
              <a:t>HAVO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3" y="1470355"/>
            <a:ext cx="10042249" cy="5085189"/>
          </a:xfrm>
        </p:spPr>
        <p:txBody>
          <a:bodyPr>
            <a:normAutofit/>
          </a:bodyPr>
          <a:lstStyle/>
          <a:p>
            <a:r>
              <a:rPr lang="nl-NL" sz="2400" dirty="0"/>
              <a:t>Vier profielen op de havo met verplichte vakken:</a:t>
            </a:r>
            <a:br>
              <a:rPr lang="nl-NL" sz="2400" dirty="0"/>
            </a:br>
            <a:r>
              <a:rPr lang="nl-NL" sz="2400" b="1" dirty="0"/>
              <a:t>- Natuur en Techniek</a:t>
            </a:r>
            <a:br>
              <a:rPr lang="nl-NL" sz="2400" dirty="0"/>
            </a:br>
            <a:r>
              <a:rPr lang="nl-NL" sz="2400" dirty="0"/>
              <a:t>  wiskunde B, natuurkunde, scheikunde, biologie </a:t>
            </a:r>
            <a:br>
              <a:rPr lang="nl-NL" sz="2400" dirty="0"/>
            </a:br>
            <a:br>
              <a:rPr lang="nl-NL" sz="2400" dirty="0"/>
            </a:br>
            <a:r>
              <a:rPr lang="nl-NL" sz="2400" b="1" dirty="0"/>
              <a:t>- Cultuur en Maatschappij</a:t>
            </a:r>
            <a:br>
              <a:rPr lang="nl-NL" sz="2400" dirty="0"/>
            </a:br>
            <a:r>
              <a:rPr lang="nl-NL" sz="2400" dirty="0"/>
              <a:t>  geschiedenis, Duits, aardrijkskunde, wiskunde (beeldende vorming)</a:t>
            </a:r>
            <a:br>
              <a:rPr lang="nl-NL" sz="2400" dirty="0"/>
            </a:br>
            <a:br>
              <a:rPr lang="nl-NL" sz="2400" dirty="0"/>
            </a:br>
            <a:r>
              <a:rPr lang="nl-NL" sz="2400" b="1" dirty="0"/>
              <a:t>- Economie en Maatschappij</a:t>
            </a:r>
            <a:br>
              <a:rPr lang="nl-NL" sz="2400" dirty="0"/>
            </a:br>
            <a:r>
              <a:rPr lang="nl-NL" sz="2400" dirty="0"/>
              <a:t>  economie, wiskunde (A/B), geschiedenis en aardrijkskunde of Duits</a:t>
            </a:r>
            <a:br>
              <a:rPr lang="nl-NL" sz="2400" dirty="0"/>
            </a:br>
            <a:br>
              <a:rPr lang="nl-NL" sz="2400" dirty="0"/>
            </a:br>
            <a:r>
              <a:rPr lang="nl-NL" sz="2400" b="1" dirty="0"/>
              <a:t>- Natuur en Gezondheid</a:t>
            </a:r>
            <a:br>
              <a:rPr lang="nl-NL" sz="2400" dirty="0"/>
            </a:br>
            <a:r>
              <a:rPr lang="nl-NL" sz="2400" dirty="0"/>
              <a:t>  scheikunde, biologie, wiskunde, </a:t>
            </a:r>
            <a:br>
              <a:rPr lang="nl-NL" sz="2400" dirty="0"/>
            </a:br>
            <a:r>
              <a:rPr lang="nl-NL" sz="2400" dirty="0"/>
              <a:t>  (aardrijkskunde of natuurkunde met wiskunde B)</a:t>
            </a:r>
          </a:p>
        </p:txBody>
      </p:sp>
    </p:spTree>
    <p:extLst>
      <p:ext uri="{BB962C8B-B14F-4D97-AF65-F5344CB8AC3E}">
        <p14:creationId xmlns:p14="http://schemas.microsoft.com/office/powerpoint/2010/main" val="4162063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8342"/>
          </a:xfrm>
        </p:spPr>
        <p:txBody>
          <a:bodyPr/>
          <a:lstStyle/>
          <a:p>
            <a:r>
              <a:rPr lang="nl-NL" dirty="0"/>
              <a:t>HAVO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3" y="1470355"/>
            <a:ext cx="9535811" cy="5239933"/>
          </a:xfrm>
        </p:spPr>
        <p:txBody>
          <a:bodyPr>
            <a:normAutofit/>
          </a:bodyPr>
          <a:lstStyle/>
          <a:p>
            <a:r>
              <a:rPr lang="nl-NL" sz="2400" dirty="0"/>
              <a:t>Voor de havo is een gemiddelde van een 6.8 vereist </a:t>
            </a:r>
            <a:r>
              <a:rPr lang="nl-NL" sz="2400" b="1" u="sng" dirty="0"/>
              <a:t>of</a:t>
            </a:r>
            <a:r>
              <a:rPr lang="nl-NL" sz="2400" dirty="0"/>
              <a:t> examen gedaan hebben in 7 vakken.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Kernvakken moeten voldoende zijn.</a:t>
            </a:r>
            <a:br>
              <a:rPr lang="nl-NL" sz="2400" dirty="0"/>
            </a:br>
            <a:endParaRPr lang="nl-NL" sz="2400" dirty="0"/>
          </a:p>
          <a:p>
            <a:r>
              <a:rPr lang="nl-NL" sz="2400" b="1" dirty="0">
                <a:cs typeface="Arial" pitchFamily="34" charset="0"/>
              </a:rPr>
              <a:t>Profieleisen kunnen per havo-school verschillen!</a:t>
            </a:r>
            <a:br>
              <a:rPr lang="nl-NL" sz="2400" b="1" dirty="0">
                <a:cs typeface="Arial" pitchFamily="34" charset="0"/>
              </a:rPr>
            </a:br>
            <a:r>
              <a:rPr lang="nl-NL" sz="2400" dirty="0">
                <a:cs typeface="Arial" pitchFamily="34" charset="0"/>
              </a:rPr>
              <a:t>Kijk goed bij welke mogelijkheden voor de keuze van het 7</a:t>
            </a:r>
            <a:r>
              <a:rPr lang="nl-NL" sz="2400" baseline="30000" dirty="0">
                <a:cs typeface="Arial" pitchFamily="34" charset="0"/>
              </a:rPr>
              <a:t>e</a:t>
            </a:r>
            <a:r>
              <a:rPr lang="nl-NL" sz="2400" dirty="0">
                <a:cs typeface="Arial" pitchFamily="34" charset="0"/>
              </a:rPr>
              <a:t> vak </a:t>
            </a:r>
            <a:br>
              <a:rPr lang="nl-NL" sz="2400" b="1" dirty="0">
                <a:cs typeface="Arial" pitchFamily="34" charset="0"/>
              </a:rPr>
            </a:br>
            <a:br>
              <a:rPr lang="nl-NL" sz="2400" b="1" dirty="0">
                <a:cs typeface="Arial" pitchFamily="34" charset="0"/>
              </a:rPr>
            </a:br>
            <a:endParaRPr lang="nl-NL" sz="2400" b="1" dirty="0">
              <a:cs typeface="Arial" pitchFamily="34" charset="0"/>
            </a:endParaRPr>
          </a:p>
          <a:p>
            <a:r>
              <a:rPr lang="nl-NL" sz="2400" b="1" dirty="0">
                <a:cs typeface="Arial" pitchFamily="34" charset="0"/>
              </a:rPr>
              <a:t>INFORMEER TIJDIG BIJ DE SCHOOL VAN UW KEUZE, </a:t>
            </a:r>
            <a:br>
              <a:rPr lang="nl-NL" sz="2400" b="1" dirty="0">
                <a:cs typeface="Arial" pitchFamily="34" charset="0"/>
              </a:rPr>
            </a:br>
            <a:r>
              <a:rPr lang="nl-NL" sz="2400" b="1" dirty="0">
                <a:cs typeface="Arial" pitchFamily="34" charset="0"/>
              </a:rPr>
              <a:t>WELKE (AANVULLENDE) EISEN ER WORDEN GESTELD!</a:t>
            </a:r>
            <a:br>
              <a:rPr lang="nl-NL" sz="2400" b="1" dirty="0">
                <a:cs typeface="Arial" pitchFamily="34" charset="0"/>
              </a:rPr>
            </a:br>
            <a:endParaRPr lang="nl-NL" sz="2400" b="1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936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8342"/>
          </a:xfrm>
        </p:spPr>
        <p:txBody>
          <a:bodyPr/>
          <a:lstStyle/>
          <a:p>
            <a:r>
              <a:rPr lang="nl-NL" dirty="0"/>
              <a:t>Voor wie niet kiezen kan/wil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70356"/>
            <a:ext cx="8596668" cy="4879238"/>
          </a:xfrm>
        </p:spPr>
        <p:txBody>
          <a:bodyPr>
            <a:normAutofit/>
          </a:bodyPr>
          <a:lstStyle/>
          <a:p>
            <a:r>
              <a:rPr lang="nl-NL" sz="2400" dirty="0">
                <a:latin typeface="Arial" pitchFamily="34" charset="0"/>
                <a:cs typeface="Arial" pitchFamily="34" charset="0"/>
              </a:rPr>
              <a:t>Examen doen in </a:t>
            </a:r>
            <a:br>
              <a:rPr lang="nl-NL" sz="2400" dirty="0">
                <a:latin typeface="Arial" pitchFamily="34" charset="0"/>
                <a:cs typeface="Arial" pitchFamily="34" charset="0"/>
              </a:rPr>
            </a:br>
            <a: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Nederlands</a:t>
            </a:r>
            <a:b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Engels</a:t>
            </a:r>
            <a:b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Wiskunde</a:t>
            </a:r>
            <a:b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Natuurkunde (</a:t>
            </a:r>
            <a:r>
              <a:rPr lang="nl-NL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Nask</a:t>
            </a:r>
            <a: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I)</a:t>
            </a:r>
            <a:b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Biologie </a:t>
            </a:r>
            <a:r>
              <a:rPr lang="nl-NL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</a:t>
            </a:r>
            <a: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Economie</a:t>
            </a:r>
            <a:b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br>
              <a:rPr lang="nl-NL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nl-NL" sz="2400" dirty="0">
                <a:latin typeface="Arial" pitchFamily="34" charset="0"/>
                <a:cs typeface="Arial" pitchFamily="34" charset="0"/>
              </a:rPr>
              <a:t>betekent dat </a:t>
            </a:r>
            <a:r>
              <a:rPr lang="nl-NL" sz="2400" b="1" dirty="0">
                <a:latin typeface="Arial" pitchFamily="34" charset="0"/>
                <a:cs typeface="Arial" pitchFamily="34" charset="0"/>
              </a:rPr>
              <a:t>ALLE</a:t>
            </a:r>
            <a:r>
              <a:rPr lang="nl-NL" sz="2400" dirty="0">
                <a:latin typeface="Arial" pitchFamily="34" charset="0"/>
                <a:cs typeface="Arial" pitchFamily="34" charset="0"/>
              </a:rPr>
              <a:t> profielen in het vervolgonderwijs (</a:t>
            </a:r>
            <a:r>
              <a:rPr lang="nl-NL" sz="2400" b="1" dirty="0">
                <a:latin typeface="Arial" pitchFamily="34" charset="0"/>
                <a:cs typeface="Arial" pitchFamily="34" charset="0"/>
              </a:rPr>
              <a:t>mbo</a:t>
            </a:r>
            <a:r>
              <a:rPr lang="nl-NL" sz="2400" dirty="0">
                <a:latin typeface="Arial" pitchFamily="34" charset="0"/>
                <a:cs typeface="Arial" pitchFamily="34" charset="0"/>
              </a:rPr>
              <a:t>) open staan zonder extra toelatingseisen.</a:t>
            </a:r>
          </a:p>
        </p:txBody>
      </p:sp>
    </p:spTree>
    <p:extLst>
      <p:ext uri="{BB962C8B-B14F-4D97-AF65-F5344CB8AC3E}">
        <p14:creationId xmlns:p14="http://schemas.microsoft.com/office/powerpoint/2010/main" val="2841954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8342"/>
          </a:xfrm>
        </p:spPr>
        <p:txBody>
          <a:bodyPr/>
          <a:lstStyle/>
          <a:p>
            <a:r>
              <a:rPr lang="nl-NL" dirty="0"/>
              <a:t>Procedure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70356"/>
            <a:ext cx="8596668" cy="4879238"/>
          </a:xfrm>
        </p:spPr>
        <p:txBody>
          <a:bodyPr>
            <a:normAutofit/>
          </a:bodyPr>
          <a:lstStyle/>
          <a:p>
            <a:r>
              <a:rPr lang="nl-NL" sz="2400" dirty="0">
                <a:latin typeface="Arial" pitchFamily="34" charset="0"/>
                <a:cs typeface="Arial" pitchFamily="34" charset="0"/>
              </a:rPr>
              <a:t>Vakkenpakket wordt </a:t>
            </a:r>
            <a:r>
              <a:rPr lang="nl-NL" sz="2400" b="1" dirty="0">
                <a:latin typeface="Arial" pitchFamily="34" charset="0"/>
                <a:cs typeface="Arial" pitchFamily="34" charset="0"/>
              </a:rPr>
              <a:t>thuis</a:t>
            </a:r>
            <a:r>
              <a:rPr lang="nl-NL" sz="2400" dirty="0">
                <a:latin typeface="Arial" pitchFamily="34" charset="0"/>
                <a:cs typeface="Arial" pitchFamily="34" charset="0"/>
              </a:rPr>
              <a:t> met ouder(s)/verzorger(s) besproken en bepaald (formulier wordt ingevuld).</a:t>
            </a:r>
            <a:br>
              <a:rPr lang="nl-NL" sz="2400" dirty="0">
                <a:latin typeface="Arial" pitchFamily="34" charset="0"/>
                <a:cs typeface="Arial" pitchFamily="34" charset="0"/>
              </a:rPr>
            </a:br>
            <a:endParaRPr lang="nl-NL" sz="2400" dirty="0">
              <a:latin typeface="Arial" pitchFamily="34" charset="0"/>
              <a:cs typeface="Arial" pitchFamily="34" charset="0"/>
            </a:endParaRPr>
          </a:p>
          <a:p>
            <a:r>
              <a:rPr lang="nl-NL" sz="2400" dirty="0">
                <a:latin typeface="Arial" pitchFamily="34" charset="0"/>
                <a:cs typeface="Arial" pitchFamily="34" charset="0"/>
              </a:rPr>
              <a:t>Vakkenpakket wordt door de leerling met de persoonlijk </a:t>
            </a:r>
            <a:r>
              <a:rPr lang="nl-NL" sz="2400" b="1" dirty="0">
                <a:latin typeface="Arial" pitchFamily="34" charset="0"/>
                <a:cs typeface="Arial" pitchFamily="34" charset="0"/>
              </a:rPr>
              <a:t>mentor</a:t>
            </a:r>
            <a:r>
              <a:rPr lang="nl-NL" sz="2400" dirty="0">
                <a:latin typeface="Arial" pitchFamily="34" charset="0"/>
                <a:cs typeface="Arial" pitchFamily="34" charset="0"/>
              </a:rPr>
              <a:t> besproken (eventueel advies van de decaan).</a:t>
            </a:r>
            <a:br>
              <a:rPr lang="nl-NL" sz="2400" dirty="0">
                <a:latin typeface="Arial" pitchFamily="34" charset="0"/>
                <a:cs typeface="Arial" pitchFamily="34" charset="0"/>
              </a:rPr>
            </a:br>
            <a:endParaRPr lang="nl-NL" sz="2400" dirty="0">
              <a:latin typeface="Arial" pitchFamily="34" charset="0"/>
              <a:cs typeface="Arial" pitchFamily="34" charset="0"/>
            </a:endParaRPr>
          </a:p>
          <a:p>
            <a:r>
              <a:rPr lang="nl-NL" sz="2400" dirty="0">
                <a:latin typeface="Arial" pitchFamily="34" charset="0"/>
                <a:cs typeface="Arial" pitchFamily="34" charset="0"/>
              </a:rPr>
              <a:t>Vakkenpakket wordt ondertekend door de persoonlijk mentor en ingeleverd bij de decaan.</a:t>
            </a:r>
            <a:br>
              <a:rPr lang="nl-NL" sz="2400" dirty="0">
                <a:latin typeface="Arial" pitchFamily="34" charset="0"/>
                <a:cs typeface="Arial" pitchFamily="34" charset="0"/>
              </a:rPr>
            </a:br>
            <a:r>
              <a:rPr lang="nl-NL" sz="2400" dirty="0">
                <a:latin typeface="Arial" pitchFamily="34" charset="0"/>
                <a:cs typeface="Arial" pitchFamily="34" charset="0"/>
              </a:rPr>
              <a:t>Neem het formulier mee naar het tien-minuten gesprek.</a:t>
            </a:r>
            <a:br>
              <a:rPr lang="nl-NL" sz="2400" dirty="0">
                <a:latin typeface="Arial" pitchFamily="34" charset="0"/>
                <a:cs typeface="Arial" pitchFamily="34" charset="0"/>
              </a:rPr>
            </a:br>
            <a:endParaRPr lang="nl-NL" sz="2400" dirty="0">
              <a:latin typeface="Arial" pitchFamily="34" charset="0"/>
              <a:cs typeface="Arial" pitchFamily="34" charset="0"/>
            </a:endParaRPr>
          </a:p>
          <a:p>
            <a:r>
              <a:rPr lang="nl-NL" sz="2400" b="1" dirty="0">
                <a:latin typeface="Arial" pitchFamily="34" charset="0"/>
                <a:cs typeface="Arial" pitchFamily="34" charset="0"/>
              </a:rPr>
              <a:t>Het vakkenpakket moet vóór 10 april bekend zijn</a:t>
            </a:r>
            <a:br>
              <a:rPr lang="nl-NL" sz="2400" b="1" dirty="0">
                <a:highlight>
                  <a:srgbClr val="FFFF00"/>
                </a:highlight>
                <a:latin typeface="Arial" pitchFamily="34" charset="0"/>
                <a:cs typeface="Arial" pitchFamily="34" charset="0"/>
              </a:rPr>
            </a:br>
            <a:endParaRPr lang="nl-NL" sz="2400" b="1" dirty="0"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0336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42E1D93-5801-DEBE-0A79-692C37F24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DB58B546-B066-33B6-9E44-E0EA90F2D8E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750" t="17000" r="26577" b="24314"/>
          <a:stretch>
            <a:fillRect/>
          </a:stretch>
        </p:blipFill>
        <p:spPr>
          <a:xfrm>
            <a:off x="1232261" y="316773"/>
            <a:ext cx="9163595" cy="6214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0064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A5F6E4-D4A8-F28A-D0B5-FF9F54D5D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7AE0B01-AE02-5FB8-5420-E276E9760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F0DD8F26-D71F-3919-88C6-6472EF9588B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933" t="19500" r="25188" b="10667"/>
          <a:stretch>
            <a:fillRect/>
          </a:stretch>
        </p:blipFill>
        <p:spPr>
          <a:xfrm>
            <a:off x="1822455" y="283029"/>
            <a:ext cx="8299124" cy="6407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172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8342"/>
          </a:xfrm>
        </p:spPr>
        <p:txBody>
          <a:bodyPr/>
          <a:lstStyle/>
          <a:p>
            <a:r>
              <a:rPr lang="nl-NL" dirty="0"/>
              <a:t>Bij vragen en twijfel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470356"/>
            <a:ext cx="8596668" cy="4879238"/>
          </a:xfrm>
        </p:spPr>
        <p:txBody>
          <a:bodyPr>
            <a:normAutofit/>
          </a:bodyPr>
          <a:lstStyle/>
          <a:p>
            <a:r>
              <a:rPr lang="nl-NL" sz="2400" dirty="0"/>
              <a:t>Keuzeprogramma </a:t>
            </a:r>
            <a:r>
              <a:rPr lang="nl-NL" sz="2400" dirty="0" err="1"/>
              <a:t>Qompas</a:t>
            </a:r>
            <a:r>
              <a:rPr lang="nl-NL" sz="2400" dirty="0"/>
              <a:t> - klassendocent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cs typeface="Arial" pitchFamily="34" charset="0"/>
              </a:rPr>
              <a:t>Bezoek open dagen</a:t>
            </a:r>
            <a:br>
              <a:rPr lang="nl-NL" sz="2400" dirty="0">
                <a:cs typeface="Arial" pitchFamily="34" charset="0"/>
              </a:rPr>
            </a:br>
            <a:endParaRPr lang="nl-NL" sz="2400" dirty="0">
              <a:cs typeface="Arial" pitchFamily="34" charset="0"/>
            </a:endParaRPr>
          </a:p>
          <a:p>
            <a:r>
              <a:rPr lang="nl-NL" sz="2400" dirty="0">
                <a:cs typeface="Arial" pitchFamily="34" charset="0"/>
              </a:rPr>
              <a:t>Beroep-interesse testen in de studiewijzer </a:t>
            </a:r>
            <a:r>
              <a:rPr lang="nl-NL" sz="2400" dirty="0">
                <a:cs typeface="Arial" pitchFamily="34" charset="0"/>
                <a:sym typeface="Wingdings" panose="05000000000000000000" pitchFamily="2" charset="2"/>
              </a:rPr>
              <a:t> LOB</a:t>
            </a:r>
            <a:br>
              <a:rPr lang="nl-NL" sz="2400" dirty="0">
                <a:cs typeface="Arial" pitchFamily="34" charset="0"/>
                <a:sym typeface="Wingdings" panose="05000000000000000000" pitchFamily="2" charset="2"/>
              </a:rPr>
            </a:br>
            <a:endParaRPr lang="nl-NL" sz="2400" dirty="0">
              <a:cs typeface="Arial" pitchFamily="34" charset="0"/>
              <a:sym typeface="Wingdings" panose="05000000000000000000" pitchFamily="2" charset="2"/>
            </a:endParaRPr>
          </a:p>
          <a:p>
            <a:r>
              <a:rPr lang="nl-NL" sz="2400" dirty="0"/>
              <a:t>Neem contact op met de decaan</a:t>
            </a:r>
            <a:br>
              <a:rPr lang="nl-NL" sz="2400" dirty="0"/>
            </a:br>
            <a:r>
              <a:rPr lang="nl-NL" sz="2400" dirty="0">
                <a:hlinkClick r:id="rId2"/>
              </a:rPr>
              <a:t>j.vandereem@hartenlustschool.nl</a:t>
            </a:r>
            <a:br>
              <a:rPr lang="nl-NL" sz="2400" dirty="0">
                <a:cs typeface="Arial" pitchFamily="34" charset="0"/>
              </a:rPr>
            </a:br>
            <a:endParaRPr lang="nl-NL" sz="2400" dirty="0">
              <a:cs typeface="Arial" pitchFamily="34" charset="0"/>
            </a:endParaRPr>
          </a:p>
          <a:p>
            <a:endParaRPr lang="nl-NL" sz="2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581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Programma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691013"/>
            <a:ext cx="8596668" cy="4688551"/>
          </a:xfrm>
        </p:spPr>
        <p:txBody>
          <a:bodyPr>
            <a:normAutofit/>
          </a:bodyPr>
          <a:lstStyle/>
          <a:p>
            <a:r>
              <a:rPr lang="nl-NL" sz="2400" dirty="0"/>
              <a:t>LOB – Loopbaan Oriëntatie Begeleiding</a:t>
            </a:r>
            <a:br>
              <a:rPr lang="nl-NL" sz="2400" dirty="0"/>
            </a:br>
            <a:r>
              <a:rPr lang="nl-NL" sz="2400" dirty="0"/>
              <a:t>- </a:t>
            </a:r>
            <a:r>
              <a:rPr lang="nl-NL" sz="2400" dirty="0" err="1"/>
              <a:t>Qompas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Informatie over de profielen, vervolgopleidingen en de keuze voor een passend vakkenpakket</a:t>
            </a:r>
            <a:br>
              <a:rPr lang="nl-NL" sz="2400" dirty="0"/>
            </a:b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763162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LOB – Loopbaan Oriëntatie Begeleiding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691013"/>
            <a:ext cx="8596668" cy="4688551"/>
          </a:xfrm>
        </p:spPr>
        <p:txBody>
          <a:bodyPr>
            <a:normAutofit lnSpcReduction="10000"/>
          </a:bodyPr>
          <a:lstStyle/>
          <a:p>
            <a:r>
              <a:rPr lang="nl-NL" sz="2400" dirty="0"/>
              <a:t>Decaan</a:t>
            </a:r>
            <a:br>
              <a:rPr lang="nl-NL" sz="2400" dirty="0"/>
            </a:br>
            <a:r>
              <a:rPr lang="nl-NL" sz="2400" dirty="0"/>
              <a:t>- begeleidt en geeft voorlichting en informatie over (vakkenpakket) keuze en vervolgopleidingen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 err="1"/>
              <a:t>Qompas</a:t>
            </a:r>
            <a:r>
              <a:rPr lang="nl-NL" sz="2400" dirty="0"/>
              <a:t> methode</a:t>
            </a:r>
            <a:br>
              <a:rPr lang="nl-NL" sz="2400" dirty="0"/>
            </a:br>
            <a:r>
              <a:rPr lang="nl-NL" sz="2400" dirty="0"/>
              <a:t>- digitaal</a:t>
            </a:r>
            <a:br>
              <a:rPr lang="nl-NL" sz="2400" dirty="0"/>
            </a:br>
            <a:r>
              <a:rPr lang="nl-NL" sz="2400" dirty="0"/>
              <a:t>- loopbaandossier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Studiewijzer</a:t>
            </a:r>
            <a:br>
              <a:rPr lang="nl-NL" sz="2400" dirty="0"/>
            </a:br>
            <a:r>
              <a:rPr lang="nl-NL" sz="2400" dirty="0"/>
              <a:t>- informatie over vervolgopleidingen</a:t>
            </a:r>
            <a:br>
              <a:rPr lang="nl-NL" sz="2400" dirty="0"/>
            </a:br>
            <a:r>
              <a:rPr lang="nl-NL" sz="2400" dirty="0"/>
              <a:t>- informatie over vakkenpakket</a:t>
            </a:r>
            <a:br>
              <a:rPr lang="nl-NL" sz="2400" dirty="0"/>
            </a:br>
            <a:r>
              <a:rPr lang="nl-NL" sz="2400" dirty="0"/>
              <a:t>- formulieren voor LOB</a:t>
            </a:r>
          </a:p>
        </p:txBody>
      </p:sp>
    </p:spTree>
    <p:extLst>
      <p:ext uri="{BB962C8B-B14F-4D97-AF65-F5344CB8AC3E}">
        <p14:creationId xmlns:p14="http://schemas.microsoft.com/office/powerpoint/2010/main" val="485167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Vier profielen op </a:t>
            </a:r>
            <a:r>
              <a:rPr lang="nl-NL"/>
              <a:t>de mavo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691013"/>
            <a:ext cx="8596668" cy="4688551"/>
          </a:xfrm>
        </p:spPr>
        <p:txBody>
          <a:bodyPr>
            <a:normAutofit fontScale="92500" lnSpcReduction="10000"/>
          </a:bodyPr>
          <a:lstStyle/>
          <a:p>
            <a:r>
              <a:rPr lang="nl-N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Techniek</a:t>
            </a:r>
            <a:br>
              <a:rPr lang="nl-NL" sz="2400" dirty="0"/>
            </a:br>
            <a:r>
              <a:rPr lang="nl-NL" sz="2400" dirty="0">
                <a:latin typeface="Arial" pitchFamily="34" charset="0"/>
                <a:cs typeface="Arial" pitchFamily="34" charset="0"/>
              </a:rPr>
              <a:t>Technisch, transport, energie, bouw en laboratorium</a:t>
            </a:r>
            <a:br>
              <a:rPr lang="nl-NL" sz="2400" dirty="0"/>
            </a:br>
            <a:endParaRPr lang="nl-NL" sz="2400" dirty="0"/>
          </a:p>
          <a:p>
            <a:r>
              <a:rPr lang="nl-N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Zorg en welzijn</a:t>
            </a:r>
            <a:br>
              <a:rPr lang="nl-NL" sz="2400" dirty="0"/>
            </a:br>
            <a:r>
              <a:rPr lang="nl-NL" sz="2400" dirty="0">
                <a:latin typeface="Arial" pitchFamily="34" charset="0"/>
                <a:cs typeface="Arial" pitchFamily="34" charset="0"/>
              </a:rPr>
              <a:t>Verzorging, onderwijs, sport en kunst</a:t>
            </a:r>
            <a:br>
              <a:rPr lang="nl-NL" sz="2400" dirty="0">
                <a:latin typeface="Arial" pitchFamily="34" charset="0"/>
                <a:cs typeface="Arial" pitchFamily="34" charset="0"/>
              </a:rPr>
            </a:br>
            <a:endParaRPr lang="nl-NL" sz="2400" dirty="0">
              <a:latin typeface="Arial" pitchFamily="34" charset="0"/>
              <a:cs typeface="Arial" pitchFamily="34" charset="0"/>
            </a:endParaRPr>
          </a:p>
          <a:p>
            <a:r>
              <a:rPr lang="nl-N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Economie</a:t>
            </a:r>
            <a:br>
              <a:rPr lang="nl-NL" sz="2400" dirty="0"/>
            </a:br>
            <a:r>
              <a:rPr lang="nl-NL" sz="2400" dirty="0">
                <a:latin typeface="Arial" pitchFamily="34" charset="0"/>
                <a:cs typeface="Arial" pitchFamily="34" charset="0"/>
              </a:rPr>
              <a:t>Administratie, horeca, marketing en handel</a:t>
            </a:r>
          </a:p>
          <a:p>
            <a:pPr marL="0" indent="0">
              <a:buNone/>
            </a:pPr>
            <a:endParaRPr lang="nl-NL" sz="2400" dirty="0">
              <a:latin typeface="Arial" pitchFamily="34" charset="0"/>
              <a:cs typeface="Arial" pitchFamily="34" charset="0"/>
            </a:endParaRPr>
          </a:p>
          <a:p>
            <a:r>
              <a:rPr lang="nl-N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Groen</a:t>
            </a:r>
            <a:br>
              <a:rPr lang="nl-NL" sz="2400" dirty="0"/>
            </a:br>
            <a:r>
              <a:rPr lang="nl-NL" sz="2400" dirty="0">
                <a:latin typeface="Arial" pitchFamily="34" charset="0"/>
                <a:cs typeface="Arial" pitchFamily="34" charset="0"/>
              </a:rPr>
              <a:t>Landbouw, veeteelt, tuinbouw, bloemen, dierverzorging en voeding</a:t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55103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Algemene deel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691013"/>
            <a:ext cx="8596668" cy="4886768"/>
          </a:xfrm>
        </p:spPr>
        <p:txBody>
          <a:bodyPr>
            <a:normAutofit fontScale="92500" lnSpcReduction="20000"/>
          </a:bodyPr>
          <a:lstStyle/>
          <a:p>
            <a:r>
              <a:rPr lang="nl-NL" sz="2400" dirty="0">
                <a:cs typeface="Arial" charset="0"/>
              </a:rPr>
              <a:t>Verplicht: Ne, En, LO, LOB, KCKV en studieles.</a:t>
            </a:r>
            <a:br>
              <a:rPr lang="nl-NL" sz="2400" dirty="0">
                <a:cs typeface="Arial" charset="0"/>
              </a:rPr>
            </a:br>
            <a:endParaRPr lang="nl-NL" sz="2400" dirty="0">
              <a:cs typeface="Arial" charset="0"/>
            </a:endParaRPr>
          </a:p>
          <a:p>
            <a:r>
              <a:rPr lang="nl-NL" sz="2400" dirty="0">
                <a:cs typeface="Arial" charset="0"/>
              </a:rPr>
              <a:t>KCKV (kunstvakken en cultureel kunstzinnige vorming) wordt in klas 3 met een schoolexamen afgerond; KCKV moet voldoende zijn voor bevordering naar klas 4.</a:t>
            </a:r>
            <a:br>
              <a:rPr lang="nl-NL" sz="2400" dirty="0">
                <a:cs typeface="Arial" charset="0"/>
              </a:rPr>
            </a:br>
            <a:endParaRPr lang="nl-NL" sz="2400" dirty="0">
              <a:cs typeface="Arial" charset="0"/>
            </a:endParaRPr>
          </a:p>
          <a:p>
            <a:r>
              <a:rPr lang="nl-NL" sz="2400" dirty="0">
                <a:cs typeface="Arial" charset="0"/>
              </a:rPr>
              <a:t>De leerling kiest een profiel – hierbij hoort een verplicht </a:t>
            </a:r>
            <a:r>
              <a:rPr lang="nl-NL" sz="2400" dirty="0" err="1">
                <a:cs typeface="Arial" charset="0"/>
              </a:rPr>
              <a:t>profielvak</a:t>
            </a:r>
            <a:r>
              <a:rPr lang="nl-NL" sz="2400" dirty="0">
                <a:cs typeface="Arial" charset="0"/>
              </a:rPr>
              <a:t>.</a:t>
            </a:r>
            <a:br>
              <a:rPr lang="nl-NL" sz="2400" dirty="0">
                <a:cs typeface="Arial" charset="0"/>
              </a:rPr>
            </a:br>
            <a:endParaRPr lang="nl-NL" sz="2400" dirty="0">
              <a:cs typeface="Arial" charset="0"/>
            </a:endParaRPr>
          </a:p>
          <a:p>
            <a:r>
              <a:rPr lang="nl-NL" sz="2400" dirty="0">
                <a:cs typeface="Arial" charset="0"/>
              </a:rPr>
              <a:t>De leerling kiest een tweede </a:t>
            </a:r>
            <a:r>
              <a:rPr lang="nl-NL" sz="2400" dirty="0" err="1">
                <a:cs typeface="Arial" charset="0"/>
              </a:rPr>
              <a:t>profielvak</a:t>
            </a:r>
            <a:r>
              <a:rPr lang="nl-NL" sz="2400" dirty="0">
                <a:cs typeface="Arial" charset="0"/>
              </a:rPr>
              <a:t>.</a:t>
            </a:r>
          </a:p>
          <a:p>
            <a:endParaRPr lang="nl-NL" sz="2400" dirty="0">
              <a:cs typeface="Arial" charset="0"/>
            </a:endParaRPr>
          </a:p>
          <a:p>
            <a:r>
              <a:rPr lang="nl-NL" sz="2400" dirty="0">
                <a:cs typeface="Arial" charset="0"/>
              </a:rPr>
              <a:t>De leerling maakt het pakket compleet door nog 6 vakken te kiezen waarbij er minimaal 1 (maximaal 2) praktijkvakken gekozen worden.</a:t>
            </a:r>
          </a:p>
        </p:txBody>
      </p:sp>
    </p:spTree>
    <p:extLst>
      <p:ext uri="{BB962C8B-B14F-4D97-AF65-F5344CB8AC3E}">
        <p14:creationId xmlns:p14="http://schemas.microsoft.com/office/powerpoint/2010/main" val="2459266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Line 38"/>
          <p:cNvSpPr>
            <a:spLocks noChangeShapeType="1"/>
          </p:cNvSpPr>
          <p:nvPr/>
        </p:nvSpPr>
        <p:spPr bwMode="auto">
          <a:xfrm flipH="1" flipV="1">
            <a:off x="1253800" y="701719"/>
            <a:ext cx="0" cy="273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7" name="Oval 28"/>
          <p:cNvSpPr>
            <a:spLocks noChangeArrowheads="1"/>
          </p:cNvSpPr>
          <p:nvPr/>
        </p:nvSpPr>
        <p:spPr bwMode="auto">
          <a:xfrm>
            <a:off x="678474" y="3017754"/>
            <a:ext cx="649287" cy="6492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 dirty="0"/>
              <a:t>re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61637" y="3438569"/>
            <a:ext cx="649288" cy="64928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ne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995037" y="3440157"/>
            <a:ext cx="649288" cy="6492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en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1901500" y="414382"/>
            <a:ext cx="576262" cy="576262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wi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3054025" y="414382"/>
            <a:ext cx="576262" cy="576262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ns1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781225" y="414382"/>
            <a:ext cx="576262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?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717850" y="414382"/>
            <a:ext cx="576262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?</a:t>
            </a:r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3054025" y="1855832"/>
            <a:ext cx="576262" cy="576262"/>
          </a:xfrm>
          <a:prstGeom prst="ellipse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ak</a:t>
            </a:r>
          </a:p>
        </p:txBody>
      </p:sp>
      <p:sp>
        <p:nvSpPr>
          <p:cNvPr id="12" name="Oval 17"/>
          <p:cNvSpPr>
            <a:spLocks noChangeArrowheads="1"/>
          </p:cNvSpPr>
          <p:nvPr/>
        </p:nvSpPr>
        <p:spPr bwMode="auto">
          <a:xfrm>
            <a:off x="4781225" y="3797344"/>
            <a:ext cx="576262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?</a:t>
            </a:r>
          </a:p>
        </p:txBody>
      </p:sp>
      <p:sp>
        <p:nvSpPr>
          <p:cNvPr id="13" name="Oval 18"/>
          <p:cNvSpPr>
            <a:spLocks noChangeArrowheads="1"/>
          </p:cNvSpPr>
          <p:nvPr/>
        </p:nvSpPr>
        <p:spPr bwMode="auto">
          <a:xfrm>
            <a:off x="1901500" y="3797344"/>
            <a:ext cx="576262" cy="576263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ec</a:t>
            </a:r>
          </a:p>
        </p:txBody>
      </p:sp>
      <p:sp>
        <p:nvSpPr>
          <p:cNvPr id="15" name="Oval 20"/>
          <p:cNvSpPr>
            <a:spLocks noChangeArrowheads="1"/>
          </p:cNvSpPr>
          <p:nvPr/>
        </p:nvSpPr>
        <p:spPr bwMode="auto">
          <a:xfrm>
            <a:off x="3054025" y="3222669"/>
            <a:ext cx="576262" cy="576263"/>
          </a:xfrm>
          <a:prstGeom prst="ellipse">
            <a:avLst/>
          </a:prstGeom>
          <a:solidFill>
            <a:srgbClr val="66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wi</a:t>
            </a:r>
          </a:p>
        </p:txBody>
      </p:sp>
      <p:sp>
        <p:nvSpPr>
          <p:cNvPr id="16" name="Oval 22"/>
          <p:cNvSpPr>
            <a:spLocks noChangeArrowheads="1"/>
          </p:cNvSpPr>
          <p:nvPr/>
        </p:nvSpPr>
        <p:spPr bwMode="auto">
          <a:xfrm>
            <a:off x="5717850" y="3797344"/>
            <a:ext cx="576262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?</a:t>
            </a:r>
          </a:p>
        </p:txBody>
      </p:sp>
      <p:sp>
        <p:nvSpPr>
          <p:cNvPr id="17" name="Oval 26"/>
          <p:cNvSpPr>
            <a:spLocks noChangeArrowheads="1"/>
          </p:cNvSpPr>
          <p:nvPr/>
        </p:nvSpPr>
        <p:spPr bwMode="auto">
          <a:xfrm>
            <a:off x="4781225" y="5599157"/>
            <a:ext cx="576262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?</a:t>
            </a:r>
          </a:p>
        </p:txBody>
      </p:sp>
      <p:sp>
        <p:nvSpPr>
          <p:cNvPr id="18" name="Oval 27"/>
          <p:cNvSpPr>
            <a:spLocks noChangeArrowheads="1"/>
          </p:cNvSpPr>
          <p:nvPr/>
        </p:nvSpPr>
        <p:spPr bwMode="auto">
          <a:xfrm>
            <a:off x="5717850" y="5599157"/>
            <a:ext cx="576262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?</a:t>
            </a:r>
          </a:p>
        </p:txBody>
      </p:sp>
      <p:sp>
        <p:nvSpPr>
          <p:cNvPr id="19" name="Oval 28"/>
          <p:cNvSpPr>
            <a:spLocks noChangeArrowheads="1"/>
          </p:cNvSpPr>
          <p:nvPr/>
        </p:nvSpPr>
        <p:spPr bwMode="auto">
          <a:xfrm>
            <a:off x="606100" y="3941807"/>
            <a:ext cx="649287" cy="6492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 dirty="0"/>
              <a:t>LO</a:t>
            </a:r>
          </a:p>
        </p:txBody>
      </p:sp>
      <p:sp>
        <p:nvSpPr>
          <p:cNvPr id="20" name="Line 29"/>
          <p:cNvSpPr>
            <a:spLocks noChangeShapeType="1"/>
          </p:cNvSpPr>
          <p:nvPr/>
        </p:nvSpPr>
        <p:spPr bwMode="auto">
          <a:xfrm flipH="1" flipV="1">
            <a:off x="1396675" y="2141582"/>
            <a:ext cx="0" cy="1296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1" name="Line 31"/>
          <p:cNvSpPr>
            <a:spLocks noChangeShapeType="1"/>
          </p:cNvSpPr>
          <p:nvPr/>
        </p:nvSpPr>
        <p:spPr bwMode="auto">
          <a:xfrm>
            <a:off x="2477762" y="2141582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2" name="Line 35"/>
          <p:cNvSpPr>
            <a:spLocks noChangeShapeType="1"/>
          </p:cNvSpPr>
          <p:nvPr/>
        </p:nvSpPr>
        <p:spPr bwMode="auto">
          <a:xfrm flipV="1">
            <a:off x="3630287" y="2143169"/>
            <a:ext cx="1150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4" name="Line 40"/>
          <p:cNvSpPr>
            <a:spLocks noChangeShapeType="1"/>
          </p:cNvSpPr>
          <p:nvPr/>
        </p:nvSpPr>
        <p:spPr bwMode="auto">
          <a:xfrm>
            <a:off x="2477762" y="701719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5" name="Line 41"/>
          <p:cNvSpPr>
            <a:spLocks noChangeShapeType="1"/>
          </p:cNvSpPr>
          <p:nvPr/>
        </p:nvSpPr>
        <p:spPr bwMode="auto">
          <a:xfrm>
            <a:off x="3630287" y="701719"/>
            <a:ext cx="11509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6" name="Line 42"/>
          <p:cNvSpPr>
            <a:spLocks noChangeShapeType="1"/>
          </p:cNvSpPr>
          <p:nvPr/>
        </p:nvSpPr>
        <p:spPr bwMode="auto">
          <a:xfrm>
            <a:off x="5357487" y="701719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7" name="Line 43"/>
          <p:cNvSpPr>
            <a:spLocks noChangeShapeType="1"/>
          </p:cNvSpPr>
          <p:nvPr/>
        </p:nvSpPr>
        <p:spPr bwMode="auto">
          <a:xfrm>
            <a:off x="1396675" y="4086269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29" name="Line 47"/>
          <p:cNvSpPr>
            <a:spLocks noChangeShapeType="1"/>
          </p:cNvSpPr>
          <p:nvPr/>
        </p:nvSpPr>
        <p:spPr bwMode="auto">
          <a:xfrm>
            <a:off x="1253800" y="4086269"/>
            <a:ext cx="0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30" name="Line 52"/>
          <p:cNvSpPr>
            <a:spLocks noChangeShapeType="1"/>
          </p:cNvSpPr>
          <p:nvPr/>
        </p:nvSpPr>
        <p:spPr bwMode="auto">
          <a:xfrm>
            <a:off x="5357487" y="5888082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32" name="Line 56"/>
          <p:cNvSpPr>
            <a:spLocks noChangeShapeType="1"/>
          </p:cNvSpPr>
          <p:nvPr/>
        </p:nvSpPr>
        <p:spPr bwMode="auto">
          <a:xfrm>
            <a:off x="5357487" y="4084682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33" name="Oval 57"/>
          <p:cNvSpPr>
            <a:spLocks noChangeArrowheads="1"/>
          </p:cNvSpPr>
          <p:nvPr/>
        </p:nvSpPr>
        <p:spPr bwMode="auto">
          <a:xfrm>
            <a:off x="6726012" y="378663"/>
            <a:ext cx="1944687" cy="647700"/>
          </a:xfrm>
          <a:prstGeom prst="ellipse">
            <a:avLst/>
          </a:prstGeom>
          <a:solidFill>
            <a:srgbClr val="FF99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 dirty="0"/>
              <a:t>techniek</a:t>
            </a:r>
          </a:p>
        </p:txBody>
      </p:sp>
      <p:sp>
        <p:nvSpPr>
          <p:cNvPr id="34" name="Oval 58"/>
          <p:cNvSpPr>
            <a:spLocks noChangeArrowheads="1"/>
          </p:cNvSpPr>
          <p:nvPr/>
        </p:nvSpPr>
        <p:spPr bwMode="auto">
          <a:xfrm>
            <a:off x="6746433" y="1820113"/>
            <a:ext cx="1944688" cy="647700"/>
          </a:xfrm>
          <a:prstGeom prst="ellipse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 dirty="0"/>
              <a:t>Zorg &amp; welzijn</a:t>
            </a:r>
          </a:p>
        </p:txBody>
      </p:sp>
      <p:sp>
        <p:nvSpPr>
          <p:cNvPr id="35" name="Oval 59"/>
          <p:cNvSpPr>
            <a:spLocks noChangeArrowheads="1"/>
          </p:cNvSpPr>
          <p:nvPr/>
        </p:nvSpPr>
        <p:spPr bwMode="auto">
          <a:xfrm>
            <a:off x="6688639" y="3760832"/>
            <a:ext cx="1944688" cy="647700"/>
          </a:xfrm>
          <a:prstGeom prst="ellipse">
            <a:avLst/>
          </a:prstGeom>
          <a:solidFill>
            <a:srgbClr val="00C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 dirty="0"/>
              <a:t>economie</a:t>
            </a:r>
          </a:p>
        </p:txBody>
      </p:sp>
      <p:sp>
        <p:nvSpPr>
          <p:cNvPr id="36" name="Oval 60"/>
          <p:cNvSpPr>
            <a:spLocks noChangeArrowheads="1"/>
          </p:cNvSpPr>
          <p:nvPr/>
        </p:nvSpPr>
        <p:spPr bwMode="auto">
          <a:xfrm>
            <a:off x="6688639" y="5562644"/>
            <a:ext cx="1944688" cy="647700"/>
          </a:xfrm>
          <a:prstGeom prst="ellipse">
            <a:avLst/>
          </a:prstGeom>
          <a:solidFill>
            <a:srgbClr val="00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 dirty="0"/>
              <a:t>groen</a:t>
            </a:r>
          </a:p>
        </p:txBody>
      </p:sp>
      <p:sp>
        <p:nvSpPr>
          <p:cNvPr id="37" name="Oval 65"/>
          <p:cNvSpPr>
            <a:spLocks noChangeArrowheads="1"/>
          </p:cNvSpPr>
          <p:nvPr/>
        </p:nvSpPr>
        <p:spPr bwMode="auto">
          <a:xfrm>
            <a:off x="3054025" y="4375194"/>
            <a:ext cx="576262" cy="576263"/>
          </a:xfrm>
          <a:prstGeom prst="ellipse">
            <a:avLst/>
          </a:prstGeom>
          <a:solidFill>
            <a:srgbClr val="66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du</a:t>
            </a:r>
          </a:p>
        </p:txBody>
      </p:sp>
      <p:sp>
        <p:nvSpPr>
          <p:cNvPr id="38" name="Line 69"/>
          <p:cNvSpPr>
            <a:spLocks noChangeShapeType="1"/>
          </p:cNvSpPr>
          <p:nvPr/>
        </p:nvSpPr>
        <p:spPr bwMode="auto">
          <a:xfrm>
            <a:off x="1253800" y="701719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39" name="Line 72"/>
          <p:cNvSpPr>
            <a:spLocks noChangeShapeType="1"/>
          </p:cNvSpPr>
          <p:nvPr/>
        </p:nvSpPr>
        <p:spPr bwMode="auto">
          <a:xfrm flipH="1">
            <a:off x="1253800" y="5886494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40" name="Oval 11"/>
          <p:cNvSpPr>
            <a:spLocks noChangeArrowheads="1"/>
          </p:cNvSpPr>
          <p:nvPr/>
        </p:nvSpPr>
        <p:spPr bwMode="auto">
          <a:xfrm>
            <a:off x="1901500" y="1854244"/>
            <a:ext cx="576262" cy="57626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bi</a:t>
            </a:r>
          </a:p>
        </p:txBody>
      </p:sp>
      <p:sp>
        <p:nvSpPr>
          <p:cNvPr id="41" name="Oval 12"/>
          <p:cNvSpPr>
            <a:spLocks noChangeArrowheads="1"/>
          </p:cNvSpPr>
          <p:nvPr/>
        </p:nvSpPr>
        <p:spPr bwMode="auto">
          <a:xfrm>
            <a:off x="3054025" y="1279569"/>
            <a:ext cx="576262" cy="576263"/>
          </a:xfrm>
          <a:prstGeom prst="ellipse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wi</a:t>
            </a:r>
          </a:p>
        </p:txBody>
      </p:sp>
      <p:sp>
        <p:nvSpPr>
          <p:cNvPr id="42" name="Oval 14"/>
          <p:cNvSpPr>
            <a:spLocks noChangeArrowheads="1"/>
          </p:cNvSpPr>
          <p:nvPr/>
        </p:nvSpPr>
        <p:spPr bwMode="auto">
          <a:xfrm>
            <a:off x="3054025" y="2432094"/>
            <a:ext cx="576262" cy="576263"/>
          </a:xfrm>
          <a:prstGeom prst="ellipse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gs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4781225" y="1854244"/>
            <a:ext cx="576262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?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5717850" y="1854244"/>
            <a:ext cx="576262" cy="5762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?</a:t>
            </a:r>
          </a:p>
        </p:txBody>
      </p:sp>
      <p:sp>
        <p:nvSpPr>
          <p:cNvPr id="45" name="Line 30"/>
          <p:cNvSpPr>
            <a:spLocks noChangeShapeType="1"/>
          </p:cNvSpPr>
          <p:nvPr/>
        </p:nvSpPr>
        <p:spPr bwMode="auto">
          <a:xfrm flipV="1">
            <a:off x="2188837" y="1568494"/>
            <a:ext cx="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46" name="Line 32"/>
          <p:cNvSpPr>
            <a:spLocks noChangeShapeType="1"/>
          </p:cNvSpPr>
          <p:nvPr/>
        </p:nvSpPr>
        <p:spPr bwMode="auto">
          <a:xfrm>
            <a:off x="2188837" y="2430507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47" name="Line 33"/>
          <p:cNvSpPr>
            <a:spLocks noChangeShapeType="1"/>
          </p:cNvSpPr>
          <p:nvPr/>
        </p:nvSpPr>
        <p:spPr bwMode="auto">
          <a:xfrm>
            <a:off x="3630287" y="1566907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48" name="Line 36"/>
          <p:cNvSpPr>
            <a:spLocks noChangeShapeType="1"/>
          </p:cNvSpPr>
          <p:nvPr/>
        </p:nvSpPr>
        <p:spPr bwMode="auto">
          <a:xfrm flipV="1">
            <a:off x="3630287" y="2721019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49" name="Line 37"/>
          <p:cNvSpPr>
            <a:spLocks noChangeShapeType="1"/>
          </p:cNvSpPr>
          <p:nvPr/>
        </p:nvSpPr>
        <p:spPr bwMode="auto">
          <a:xfrm>
            <a:off x="5357487" y="2143169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0" name="Line 70"/>
          <p:cNvSpPr>
            <a:spLocks noChangeShapeType="1"/>
          </p:cNvSpPr>
          <p:nvPr/>
        </p:nvSpPr>
        <p:spPr bwMode="auto">
          <a:xfrm flipH="1">
            <a:off x="1396675" y="2141582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1" name="Line 73"/>
          <p:cNvSpPr>
            <a:spLocks noChangeShapeType="1"/>
          </p:cNvSpPr>
          <p:nvPr/>
        </p:nvSpPr>
        <p:spPr bwMode="auto">
          <a:xfrm>
            <a:off x="2188837" y="1566907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2" name="Line 74"/>
          <p:cNvSpPr>
            <a:spLocks noChangeShapeType="1"/>
          </p:cNvSpPr>
          <p:nvPr/>
        </p:nvSpPr>
        <p:spPr bwMode="auto">
          <a:xfrm flipH="1">
            <a:off x="2188837" y="2721019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3" name="Line 75"/>
          <p:cNvSpPr>
            <a:spLocks noChangeShapeType="1"/>
          </p:cNvSpPr>
          <p:nvPr/>
        </p:nvSpPr>
        <p:spPr bwMode="auto">
          <a:xfrm>
            <a:off x="5070150" y="1568494"/>
            <a:ext cx="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4" name="Line 76"/>
          <p:cNvSpPr>
            <a:spLocks noChangeShapeType="1"/>
          </p:cNvSpPr>
          <p:nvPr/>
        </p:nvSpPr>
        <p:spPr bwMode="auto">
          <a:xfrm flipV="1">
            <a:off x="5070150" y="2430507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5" name="Line 77"/>
          <p:cNvSpPr>
            <a:spLocks noChangeShapeType="1"/>
          </p:cNvSpPr>
          <p:nvPr/>
        </p:nvSpPr>
        <p:spPr bwMode="auto">
          <a:xfrm flipV="1">
            <a:off x="2188837" y="3510007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6" name="Line 78"/>
          <p:cNvSpPr>
            <a:spLocks noChangeShapeType="1"/>
          </p:cNvSpPr>
          <p:nvPr/>
        </p:nvSpPr>
        <p:spPr bwMode="auto">
          <a:xfrm>
            <a:off x="2188837" y="3510007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7" name="Line 79"/>
          <p:cNvSpPr>
            <a:spLocks noChangeShapeType="1"/>
          </p:cNvSpPr>
          <p:nvPr/>
        </p:nvSpPr>
        <p:spPr bwMode="auto">
          <a:xfrm>
            <a:off x="2188837" y="4373607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8" name="Line 80"/>
          <p:cNvSpPr>
            <a:spLocks noChangeShapeType="1"/>
          </p:cNvSpPr>
          <p:nvPr/>
        </p:nvSpPr>
        <p:spPr bwMode="auto">
          <a:xfrm flipH="1">
            <a:off x="2188837" y="4735557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59" name="Line 83"/>
          <p:cNvSpPr>
            <a:spLocks noChangeShapeType="1"/>
          </p:cNvSpPr>
          <p:nvPr/>
        </p:nvSpPr>
        <p:spPr bwMode="auto">
          <a:xfrm>
            <a:off x="3630287" y="3510007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0" name="Line 84"/>
          <p:cNvSpPr>
            <a:spLocks noChangeShapeType="1"/>
          </p:cNvSpPr>
          <p:nvPr/>
        </p:nvSpPr>
        <p:spPr bwMode="auto">
          <a:xfrm>
            <a:off x="5070150" y="3510007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1" name="Line 87"/>
          <p:cNvSpPr>
            <a:spLocks noChangeShapeType="1"/>
          </p:cNvSpPr>
          <p:nvPr/>
        </p:nvSpPr>
        <p:spPr bwMode="auto">
          <a:xfrm flipV="1">
            <a:off x="3630287" y="4735557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2" name="Line 88"/>
          <p:cNvSpPr>
            <a:spLocks noChangeShapeType="1"/>
          </p:cNvSpPr>
          <p:nvPr/>
        </p:nvSpPr>
        <p:spPr bwMode="auto">
          <a:xfrm flipV="1">
            <a:off x="5070150" y="4373607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3" name="Oval 24"/>
          <p:cNvSpPr>
            <a:spLocks noChangeArrowheads="1"/>
          </p:cNvSpPr>
          <p:nvPr/>
        </p:nvSpPr>
        <p:spPr bwMode="auto">
          <a:xfrm>
            <a:off x="3054025" y="5094332"/>
            <a:ext cx="576262" cy="576262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ns1</a:t>
            </a:r>
          </a:p>
        </p:txBody>
      </p:sp>
      <p:sp>
        <p:nvSpPr>
          <p:cNvPr id="64" name="Oval 91"/>
          <p:cNvSpPr>
            <a:spLocks noChangeArrowheads="1"/>
          </p:cNvSpPr>
          <p:nvPr/>
        </p:nvSpPr>
        <p:spPr bwMode="auto">
          <a:xfrm>
            <a:off x="1901500" y="5599157"/>
            <a:ext cx="576262" cy="576262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wi</a:t>
            </a:r>
          </a:p>
        </p:txBody>
      </p:sp>
      <p:sp>
        <p:nvSpPr>
          <p:cNvPr id="65" name="Line 95"/>
          <p:cNvSpPr>
            <a:spLocks noChangeShapeType="1"/>
          </p:cNvSpPr>
          <p:nvPr/>
        </p:nvSpPr>
        <p:spPr bwMode="auto">
          <a:xfrm flipV="1">
            <a:off x="2188837" y="5383257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6" name="Line 96"/>
          <p:cNvSpPr>
            <a:spLocks noChangeShapeType="1"/>
          </p:cNvSpPr>
          <p:nvPr/>
        </p:nvSpPr>
        <p:spPr bwMode="auto">
          <a:xfrm>
            <a:off x="2188837" y="5383257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7" name="Line 97"/>
          <p:cNvSpPr>
            <a:spLocks noChangeShapeType="1"/>
          </p:cNvSpPr>
          <p:nvPr/>
        </p:nvSpPr>
        <p:spPr bwMode="auto">
          <a:xfrm>
            <a:off x="2188837" y="6175419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8" name="Line 98"/>
          <p:cNvSpPr>
            <a:spLocks noChangeShapeType="1"/>
          </p:cNvSpPr>
          <p:nvPr/>
        </p:nvSpPr>
        <p:spPr bwMode="auto">
          <a:xfrm flipH="1">
            <a:off x="2188837" y="6391319"/>
            <a:ext cx="865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9" name="Line 99"/>
          <p:cNvSpPr>
            <a:spLocks noChangeShapeType="1"/>
          </p:cNvSpPr>
          <p:nvPr/>
        </p:nvSpPr>
        <p:spPr bwMode="auto">
          <a:xfrm>
            <a:off x="3630287" y="5383257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0" name="Line 100"/>
          <p:cNvSpPr>
            <a:spLocks noChangeShapeType="1"/>
          </p:cNvSpPr>
          <p:nvPr/>
        </p:nvSpPr>
        <p:spPr bwMode="auto">
          <a:xfrm>
            <a:off x="5070150" y="5383257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1" name="Oval 102"/>
          <p:cNvSpPr>
            <a:spLocks noChangeArrowheads="1"/>
          </p:cNvSpPr>
          <p:nvPr/>
        </p:nvSpPr>
        <p:spPr bwMode="auto">
          <a:xfrm>
            <a:off x="3054025" y="6102394"/>
            <a:ext cx="576262" cy="576263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/>
              <a:t>bi</a:t>
            </a:r>
          </a:p>
        </p:txBody>
      </p:sp>
      <p:sp>
        <p:nvSpPr>
          <p:cNvPr id="72" name="Line 103"/>
          <p:cNvSpPr>
            <a:spLocks noChangeShapeType="1"/>
          </p:cNvSpPr>
          <p:nvPr/>
        </p:nvSpPr>
        <p:spPr bwMode="auto">
          <a:xfrm>
            <a:off x="3630287" y="6391319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3" name="Line 104"/>
          <p:cNvSpPr>
            <a:spLocks noChangeShapeType="1"/>
          </p:cNvSpPr>
          <p:nvPr/>
        </p:nvSpPr>
        <p:spPr bwMode="auto">
          <a:xfrm>
            <a:off x="5070150" y="6175419"/>
            <a:ext cx="0" cy="217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4" name="Oval 28"/>
          <p:cNvSpPr>
            <a:spLocks noChangeArrowheads="1"/>
          </p:cNvSpPr>
          <p:nvPr/>
        </p:nvSpPr>
        <p:spPr bwMode="auto">
          <a:xfrm>
            <a:off x="1066475" y="4011657"/>
            <a:ext cx="649287" cy="64928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nl-NL" b="1" dirty="0"/>
              <a:t>KCKV</a:t>
            </a:r>
          </a:p>
        </p:txBody>
      </p:sp>
      <p:sp>
        <p:nvSpPr>
          <p:cNvPr id="2" name="Tijdelijke aanduiding voor inhoud 2">
            <a:extLst>
              <a:ext uri="{FF2B5EF4-FFF2-40B4-BE49-F238E27FC236}">
                <a16:creationId xmlns:a16="http://schemas.microsoft.com/office/drawing/2014/main" id="{07D7EB87-A544-AE27-B6BA-6BF6085815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7854" y="2499872"/>
            <a:ext cx="2844743" cy="16850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l-NL" sz="2400" dirty="0">
                <a:cs typeface="Arial" charset="0"/>
              </a:rPr>
              <a:t>Het eindexamenpakket bestaat uit minimaal 6 vakken</a:t>
            </a:r>
          </a:p>
        </p:txBody>
      </p:sp>
    </p:spTree>
    <p:extLst>
      <p:ext uri="{BB962C8B-B14F-4D97-AF65-F5344CB8AC3E}">
        <p14:creationId xmlns:p14="http://schemas.microsoft.com/office/powerpoint/2010/main" val="1554021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9" grpId="0" animBg="1"/>
      <p:bldP spid="30" grpId="0" animBg="1"/>
      <p:bldP spid="32" grpId="0" animBg="1"/>
      <p:bldP spid="33" grpId="0" animBg="1"/>
      <p:bldP spid="34" grpId="0" animBg="1"/>
      <p:bldP spid="35" grpId="0" animBg="1"/>
      <p:bldP spid="35" grpId="1" animBg="1"/>
      <p:bldP spid="36" grpId="0" animBg="1"/>
      <p:bldP spid="36" grpId="1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NASK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691013"/>
            <a:ext cx="8596668" cy="4688551"/>
          </a:xfrm>
        </p:spPr>
        <p:txBody>
          <a:bodyPr>
            <a:normAutofit/>
          </a:bodyPr>
          <a:lstStyle/>
          <a:p>
            <a:r>
              <a:rPr lang="nl-NL" sz="2400" dirty="0"/>
              <a:t>NASK</a:t>
            </a:r>
            <a:br>
              <a:rPr lang="nl-NL" sz="2400" dirty="0"/>
            </a:br>
            <a:r>
              <a:rPr lang="nl-NL" sz="2400" dirty="0"/>
              <a:t>- natuurkunde (</a:t>
            </a:r>
            <a:r>
              <a:rPr lang="nl-NL" sz="2400" dirty="0" err="1"/>
              <a:t>nask</a:t>
            </a:r>
            <a:r>
              <a:rPr lang="nl-NL" sz="2400" dirty="0"/>
              <a:t> I) = studie van ‘levenloze’ natuur</a:t>
            </a:r>
            <a:br>
              <a:rPr lang="nl-NL" sz="2400" dirty="0"/>
            </a:br>
            <a:r>
              <a:rPr lang="nl-NL" sz="2400" dirty="0"/>
              <a:t>- scheikunde (</a:t>
            </a:r>
            <a:r>
              <a:rPr lang="nl-NL" sz="2400" dirty="0" err="1"/>
              <a:t>nask</a:t>
            </a:r>
            <a:r>
              <a:rPr lang="nl-NL" sz="2400" dirty="0"/>
              <a:t> II) = studie van stoffen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>
                <a:cs typeface="Arial" charset="0"/>
              </a:rPr>
              <a:t>Scheikunde (</a:t>
            </a:r>
            <a:r>
              <a:rPr lang="nl-NL" sz="2400" dirty="0" err="1">
                <a:cs typeface="Arial" charset="0"/>
              </a:rPr>
              <a:t>nask</a:t>
            </a:r>
            <a:r>
              <a:rPr lang="nl-NL" sz="2400" dirty="0">
                <a:cs typeface="Arial" charset="0"/>
              </a:rPr>
              <a:t> II) is aan te raden voor:</a:t>
            </a:r>
            <a:br>
              <a:rPr lang="nl-NL" sz="2400" dirty="0">
                <a:cs typeface="Arial" charset="0"/>
              </a:rPr>
            </a:br>
            <a:r>
              <a:rPr lang="nl-NL" sz="2400" dirty="0">
                <a:cs typeface="Arial" charset="0"/>
              </a:rPr>
              <a:t>- techniek </a:t>
            </a:r>
            <a:r>
              <a:rPr lang="nl-NL" sz="2400" dirty="0">
                <a:cs typeface="Arial" charset="0"/>
                <a:sym typeface="Wingdings" panose="05000000000000000000" pitchFamily="2" charset="2"/>
              </a:rPr>
              <a:t> </a:t>
            </a:r>
            <a:r>
              <a:rPr lang="nl-NL" sz="2400" dirty="0">
                <a:cs typeface="Arial" charset="0"/>
              </a:rPr>
              <a:t>o.a. procestechniek</a:t>
            </a:r>
            <a:br>
              <a:rPr lang="nl-NL" sz="2400" dirty="0">
                <a:cs typeface="Arial" charset="0"/>
              </a:rPr>
            </a:br>
            <a:r>
              <a:rPr lang="nl-NL" sz="2400" dirty="0">
                <a:cs typeface="Arial" charset="0"/>
              </a:rPr>
              <a:t>- groen </a:t>
            </a:r>
            <a:r>
              <a:rPr lang="nl-NL" sz="2400" dirty="0">
                <a:cs typeface="Arial" charset="0"/>
                <a:sym typeface="Wingdings" panose="05000000000000000000" pitchFamily="2" charset="2"/>
              </a:rPr>
              <a:t> </a:t>
            </a:r>
            <a:r>
              <a:rPr lang="nl-NL" sz="2400" dirty="0">
                <a:cs typeface="Arial" charset="0"/>
              </a:rPr>
              <a:t>laboratoriumonderwijs – biochemie</a:t>
            </a:r>
            <a:br>
              <a:rPr lang="nl-NL" sz="2400" dirty="0">
                <a:cs typeface="Arial" charset="0"/>
              </a:rPr>
            </a:br>
            <a:r>
              <a:rPr lang="nl-NL" sz="2400" dirty="0">
                <a:cs typeface="Arial" charset="0"/>
              </a:rPr>
              <a:t>- zorg en welzijn </a:t>
            </a:r>
            <a:r>
              <a:rPr lang="nl-NL" sz="2400" dirty="0">
                <a:cs typeface="Arial" charset="0"/>
                <a:sym typeface="Wingdings" panose="05000000000000000000" pitchFamily="2" charset="2"/>
              </a:rPr>
              <a:t> </a:t>
            </a:r>
            <a:r>
              <a:rPr lang="nl-NL" sz="2400" dirty="0">
                <a:cs typeface="Arial" charset="0"/>
              </a:rPr>
              <a:t>verplegende beroepen</a:t>
            </a:r>
          </a:p>
        </p:txBody>
      </p:sp>
    </p:spTree>
    <p:extLst>
      <p:ext uri="{BB962C8B-B14F-4D97-AF65-F5344CB8AC3E}">
        <p14:creationId xmlns:p14="http://schemas.microsoft.com/office/powerpoint/2010/main" val="575699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2F445C-180C-70DD-A9FC-47D60EE18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BTE / INFT / LO2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F6476FD-DA51-F414-9607-C1FCD58BB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06627"/>
            <a:ext cx="9779272" cy="4254959"/>
          </a:xfrm>
        </p:spPr>
        <p:txBody>
          <a:bodyPr>
            <a:normAutofit/>
          </a:bodyPr>
          <a:lstStyle/>
          <a:p>
            <a:r>
              <a:rPr lang="nl-NL" sz="2400" dirty="0"/>
              <a:t>Praktijkvakken: praktisch én theoretisch deel.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BTE </a:t>
            </a:r>
            <a:r>
              <a:rPr lang="nl-NL" sz="2400" dirty="0">
                <a:sym typeface="Wingdings" panose="05000000000000000000" pitchFamily="2" charset="2"/>
              </a:rPr>
              <a:t> </a:t>
            </a:r>
            <a:r>
              <a:rPr lang="nl-NL" sz="2400" dirty="0"/>
              <a:t>beeldend tekenen</a:t>
            </a:r>
            <a:br>
              <a:rPr lang="nl-NL" sz="2400" dirty="0"/>
            </a:br>
            <a:r>
              <a:rPr lang="nl-NL" sz="2400" dirty="0"/>
              <a:t>- aan te raden voor kunstzinnige/creatieve opleidingen</a:t>
            </a:r>
            <a:br>
              <a:rPr lang="nl-NL" sz="2400" dirty="0"/>
            </a:br>
            <a:endParaRPr lang="nl-NL" sz="2400" dirty="0"/>
          </a:p>
          <a:p>
            <a:r>
              <a:rPr lang="nl-NL" sz="2400" dirty="0"/>
              <a:t>INFT </a:t>
            </a:r>
            <a:r>
              <a:rPr lang="nl-NL" sz="2400" dirty="0">
                <a:sym typeface="Wingdings" panose="05000000000000000000" pitchFamily="2" charset="2"/>
              </a:rPr>
              <a:t> informatie technologie</a:t>
            </a:r>
            <a:br>
              <a:rPr lang="nl-NL" sz="2400" dirty="0">
                <a:sym typeface="Wingdings" panose="05000000000000000000" pitchFamily="2" charset="2"/>
              </a:rPr>
            </a:br>
            <a:r>
              <a:rPr lang="nl-NL" sz="2400" dirty="0">
                <a:sym typeface="Wingdings" panose="05000000000000000000" pitchFamily="2" charset="2"/>
              </a:rPr>
              <a:t>- aan te raden voor opleidingen rondom software en ICT en design</a:t>
            </a:r>
            <a:br>
              <a:rPr lang="nl-NL" sz="2400" dirty="0">
                <a:sym typeface="Wingdings" panose="05000000000000000000" pitchFamily="2" charset="2"/>
              </a:rPr>
            </a:br>
            <a:endParaRPr lang="nl-NL" sz="2400" dirty="0">
              <a:sym typeface="Wingdings" panose="05000000000000000000" pitchFamily="2" charset="2"/>
            </a:endParaRPr>
          </a:p>
          <a:p>
            <a:r>
              <a:rPr lang="nl-NL" sz="2400" dirty="0">
                <a:sym typeface="Wingdings" panose="05000000000000000000" pitchFamily="2" charset="2"/>
              </a:rPr>
              <a:t>LO2  lichamelijke opvoeding 2</a:t>
            </a:r>
            <a:br>
              <a:rPr lang="nl-NL" sz="2400" dirty="0">
                <a:sym typeface="Wingdings" panose="05000000000000000000" pitchFamily="2" charset="2"/>
              </a:rPr>
            </a:br>
            <a:r>
              <a:rPr lang="nl-NL" sz="2400" dirty="0">
                <a:sym typeface="Wingdings" panose="05000000000000000000" pitchFamily="2" charset="2"/>
              </a:rPr>
              <a:t>- aan te raden voor fysieke opleidingen (CIOS/defensie)</a:t>
            </a:r>
            <a:endParaRPr lang="nl-NL" sz="2400" dirty="0"/>
          </a:p>
          <a:p>
            <a:pPr marL="0" indent="0">
              <a:buNone/>
            </a:pP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291849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Vakkenpakketkeuze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691013"/>
            <a:ext cx="9443696" cy="4688551"/>
          </a:xfrm>
        </p:spPr>
        <p:txBody>
          <a:bodyPr>
            <a:normAutofit/>
          </a:bodyPr>
          <a:lstStyle/>
          <a:p>
            <a:r>
              <a:rPr lang="nl-NL" sz="2400" dirty="0">
                <a:latin typeface="Arial" pitchFamily="34" charset="0"/>
                <a:cs typeface="Arial" pitchFamily="34" charset="0"/>
              </a:rPr>
              <a:t>Natuurkunde (</a:t>
            </a:r>
            <a:r>
              <a:rPr lang="nl-NL" sz="2400" dirty="0" err="1">
                <a:latin typeface="Arial" pitchFamily="34" charset="0"/>
                <a:cs typeface="Arial" pitchFamily="34" charset="0"/>
              </a:rPr>
              <a:t>nask</a:t>
            </a:r>
            <a:r>
              <a:rPr lang="nl-NL" sz="2400" dirty="0">
                <a:latin typeface="Arial" pitchFamily="34" charset="0"/>
                <a:cs typeface="Arial" pitchFamily="34" charset="0"/>
              </a:rPr>
              <a:t> I) mag je </a:t>
            </a:r>
            <a:r>
              <a:rPr lang="nl-NL" sz="2400" b="1" dirty="0">
                <a:latin typeface="Arial" pitchFamily="34" charset="0"/>
                <a:cs typeface="Arial" pitchFamily="34" charset="0"/>
              </a:rPr>
              <a:t>alleen</a:t>
            </a:r>
            <a:r>
              <a:rPr lang="nl-NL" sz="2400" dirty="0">
                <a:latin typeface="Arial" pitchFamily="34" charset="0"/>
                <a:cs typeface="Arial" pitchFamily="34" charset="0"/>
              </a:rPr>
              <a:t> doen mét wiskunde</a:t>
            </a:r>
            <a:br>
              <a:rPr lang="nl-NL" sz="2400" dirty="0">
                <a:latin typeface="Arial" pitchFamily="34" charset="0"/>
                <a:cs typeface="Arial" pitchFamily="34" charset="0"/>
              </a:rPr>
            </a:br>
            <a:r>
              <a:rPr lang="nl-NL" sz="2400" dirty="0" err="1">
                <a:latin typeface="Arial" pitchFamily="34" charset="0"/>
                <a:cs typeface="Arial" pitchFamily="34" charset="0"/>
              </a:rPr>
              <a:t>wiskunde</a:t>
            </a:r>
            <a:r>
              <a:rPr lang="nl-NL" sz="2400" dirty="0">
                <a:latin typeface="Arial" pitchFamily="34" charset="0"/>
                <a:cs typeface="Arial" pitchFamily="34" charset="0"/>
              </a:rPr>
              <a:t> laten vallen in klas 2 </a:t>
            </a:r>
            <a:r>
              <a:rPr lang="nl-NL" sz="2400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 </a:t>
            </a:r>
            <a:r>
              <a:rPr lang="nl-NL" sz="2400" b="1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geen</a:t>
            </a:r>
            <a:r>
              <a:rPr lang="nl-NL" sz="2400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examen doen in </a:t>
            </a:r>
            <a:r>
              <a:rPr lang="nl-NL" sz="2400" dirty="0" err="1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nask</a:t>
            </a:r>
            <a:r>
              <a:rPr lang="nl-NL" sz="2400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I.</a:t>
            </a:r>
            <a:br>
              <a:rPr lang="nl-NL" sz="2400" dirty="0">
                <a:highlight>
                  <a:srgbClr val="FFFF00"/>
                </a:highlight>
                <a:latin typeface="Arial" pitchFamily="34" charset="0"/>
                <a:cs typeface="Arial" pitchFamily="34" charset="0"/>
              </a:rPr>
            </a:br>
            <a:endParaRPr lang="nl-NL" sz="2400" dirty="0"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  <a:p>
            <a:r>
              <a:rPr lang="nl-NL" sz="2400" b="1" dirty="0">
                <a:latin typeface="Arial" pitchFamily="34" charset="0"/>
                <a:cs typeface="Arial" pitchFamily="34" charset="0"/>
              </a:rPr>
              <a:t>Frans </a:t>
            </a:r>
            <a:r>
              <a:rPr lang="nl-NL" sz="2400" dirty="0">
                <a:latin typeface="Arial" pitchFamily="34" charset="0"/>
                <a:cs typeface="Arial" pitchFamily="34" charset="0"/>
              </a:rPr>
              <a:t>en</a:t>
            </a:r>
            <a:r>
              <a:rPr lang="nl-NL" sz="2400" b="1" dirty="0">
                <a:latin typeface="Arial" pitchFamily="34" charset="0"/>
                <a:cs typeface="Arial" pitchFamily="34" charset="0"/>
              </a:rPr>
              <a:t> drama</a:t>
            </a:r>
            <a:r>
              <a:rPr lang="nl-NL" sz="2400" dirty="0">
                <a:latin typeface="Arial" pitchFamily="34" charset="0"/>
                <a:cs typeface="Arial" pitchFamily="34" charset="0"/>
              </a:rPr>
              <a:t> sluit je af in leerjaar 2.</a:t>
            </a:r>
            <a:br>
              <a:rPr lang="nl-NL" sz="2400" dirty="0">
                <a:latin typeface="Arial" pitchFamily="34" charset="0"/>
                <a:cs typeface="Arial" pitchFamily="34" charset="0"/>
              </a:rPr>
            </a:br>
            <a:endParaRPr lang="nl-NL" sz="2400" dirty="0">
              <a:latin typeface="Arial" pitchFamily="34" charset="0"/>
              <a:cs typeface="Arial" pitchFamily="34" charset="0"/>
            </a:endParaRPr>
          </a:p>
          <a:p>
            <a:r>
              <a:rPr lang="nl-NL" sz="2400" dirty="0">
                <a:latin typeface="Arial" pitchFamily="34" charset="0"/>
                <a:cs typeface="Arial" pitchFamily="34" charset="0"/>
              </a:rPr>
              <a:t>Wiskunde laten vallen in klas 3 of 4 sluit de profielen </a:t>
            </a:r>
            <a:r>
              <a:rPr lang="nl-NL" sz="2400" i="1" u="sng" dirty="0">
                <a:latin typeface="Arial" pitchFamily="34" charset="0"/>
                <a:cs typeface="Arial" pitchFamily="34" charset="0"/>
              </a:rPr>
              <a:t>groen</a:t>
            </a:r>
            <a:r>
              <a:rPr lang="nl-NL" sz="2400" dirty="0">
                <a:latin typeface="Arial" pitchFamily="34" charset="0"/>
                <a:cs typeface="Arial" pitchFamily="34" charset="0"/>
              </a:rPr>
              <a:t> en </a:t>
            </a:r>
            <a:r>
              <a:rPr lang="nl-NL" sz="2400" i="1" u="sng" dirty="0">
                <a:latin typeface="Arial" pitchFamily="34" charset="0"/>
                <a:cs typeface="Arial" pitchFamily="34" charset="0"/>
              </a:rPr>
              <a:t>techniek</a:t>
            </a:r>
            <a:r>
              <a:rPr lang="nl-NL" sz="2400" dirty="0">
                <a:latin typeface="Arial" pitchFamily="34" charset="0"/>
                <a:cs typeface="Arial" pitchFamily="34" charset="0"/>
              </a:rPr>
              <a:t> uit.</a:t>
            </a:r>
          </a:p>
          <a:p>
            <a:endParaRPr lang="nl-NL" sz="24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44665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6ED15ECAB2F04889E08118B70AF838" ma:contentTypeVersion="0" ma:contentTypeDescription="Een nieuw document maken." ma:contentTypeScope="" ma:versionID="b04352008ebc3e7950eddc619469603e">
  <xsd:schema xmlns:xsd="http://www.w3.org/2001/XMLSchema" xmlns:p="http://schemas.microsoft.com/office/2006/metadata/properties" targetNamespace="http://schemas.microsoft.com/office/2006/metadata/properties" ma:root="true" ma:fieldsID="b118b0825d757084c8d1e1ffd33f200c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 ma:readOnly="tru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D7ED78F2-4FA0-49C7-B09C-8B6147E115CA}">
  <ds:schemaRefs>
    <ds:schemaRef ds:uri="http://purl.org/dc/terms/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514CFD8-8500-41E9-AC50-89FCA22599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B559B8-EA10-4175-8A11-F367C3285D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</TotalTime>
  <Words>747</Words>
  <Application>Microsoft Office PowerPoint</Application>
  <PresentationFormat>Breedbeeld</PresentationFormat>
  <Paragraphs>84</Paragraphs>
  <Slides>16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23" baseType="lpstr">
      <vt:lpstr>Aptos</vt:lpstr>
      <vt:lpstr>Arial</vt:lpstr>
      <vt:lpstr>Calibri</vt:lpstr>
      <vt:lpstr>Trebuchet MS</vt:lpstr>
      <vt:lpstr>Wingdings</vt:lpstr>
      <vt:lpstr>Wingdings 3</vt:lpstr>
      <vt:lpstr>Facet</vt:lpstr>
      <vt:lpstr>Kiezen in klas 2</vt:lpstr>
      <vt:lpstr>Programma</vt:lpstr>
      <vt:lpstr>LOB – Loopbaan Oriëntatie Begeleiding</vt:lpstr>
      <vt:lpstr>Vier profielen op de mavo</vt:lpstr>
      <vt:lpstr>Algemene deel</vt:lpstr>
      <vt:lpstr>PowerPoint-presentatie</vt:lpstr>
      <vt:lpstr>NASK</vt:lpstr>
      <vt:lpstr>BTE / INFT / LO2</vt:lpstr>
      <vt:lpstr>Vakkenpakketkeuze</vt:lpstr>
      <vt:lpstr>HAVO</vt:lpstr>
      <vt:lpstr>HAVO</vt:lpstr>
      <vt:lpstr>Voor wie niet kiezen kan/wil</vt:lpstr>
      <vt:lpstr>Procedure</vt:lpstr>
      <vt:lpstr>PowerPoint-presentatie</vt:lpstr>
      <vt:lpstr>PowerPoint-presentatie</vt:lpstr>
      <vt:lpstr>Bij vragen en twijfel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Serge Steenman-Logtenberg</dc:creator>
  <cp:lastModifiedBy>Eem, J. van der</cp:lastModifiedBy>
  <cp:revision>117</cp:revision>
  <cp:lastPrinted>2015-08-17T08:23:01Z</cp:lastPrinted>
  <dcterms:created xsi:type="dcterms:W3CDTF">2015-03-09T18:39:41Z</dcterms:created>
  <dcterms:modified xsi:type="dcterms:W3CDTF">2026-03-10T14:31:41Z</dcterms:modified>
</cp:coreProperties>
</file>