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handoutMasterIdLst>
    <p:handoutMasterId r:id="rId22"/>
  </p:handoutMasterIdLst>
  <p:sldIdLst>
    <p:sldId id="256" r:id="rId5"/>
    <p:sldId id="276" r:id="rId6"/>
    <p:sldId id="277" r:id="rId7"/>
    <p:sldId id="286" r:id="rId8"/>
    <p:sldId id="265" r:id="rId9"/>
    <p:sldId id="266" r:id="rId10"/>
    <p:sldId id="284" r:id="rId11"/>
    <p:sldId id="272" r:id="rId12"/>
    <p:sldId id="273" r:id="rId13"/>
    <p:sldId id="281" r:id="rId14"/>
    <p:sldId id="282" r:id="rId15"/>
    <p:sldId id="287" r:id="rId16"/>
    <p:sldId id="285" r:id="rId17"/>
    <p:sldId id="288" r:id="rId18"/>
    <p:sldId id="283" r:id="rId19"/>
    <p:sldId id="270" r:id="rId20"/>
    <p:sldId id="275" r:id="rId21"/>
  </p:sldIdLst>
  <p:sldSz cx="12192000" cy="6858000"/>
  <p:notesSz cx="6858000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9" autoAdjust="0"/>
    <p:restoredTop sz="96214" autoAdjust="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ECBD1BD3-EB21-4E27-833C-94E14B59E722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71800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4" y="9428584"/>
            <a:ext cx="2971800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5E7A13D6-16C8-4E7A-8ACD-03A0D19728D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5815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65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922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689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5372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79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3006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6955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512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92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877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834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041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77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951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898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382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5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j.vandereem@hartenlustschool.n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Kiezen in leerjaar 3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580389" y="3708806"/>
            <a:ext cx="5725055" cy="2355494"/>
          </a:xfrm>
        </p:spPr>
        <p:txBody>
          <a:bodyPr/>
          <a:lstStyle/>
          <a:p>
            <a:endParaRPr lang="nl-NL" b="1" dirty="0">
              <a:solidFill>
                <a:schemeClr val="accent6"/>
              </a:solidFill>
            </a:endParaRPr>
          </a:p>
          <a:p>
            <a:endParaRPr lang="nl-NL" b="1" dirty="0">
              <a:solidFill>
                <a:schemeClr val="accent6"/>
              </a:solidFill>
            </a:endParaRPr>
          </a:p>
          <a:p>
            <a:endParaRPr lang="nl-NL" b="1" dirty="0">
              <a:solidFill>
                <a:schemeClr val="accent6"/>
              </a:solidFill>
            </a:endParaRPr>
          </a:p>
        </p:txBody>
      </p:sp>
      <p:pic>
        <p:nvPicPr>
          <p:cNvPr id="13" name="Tijdelijke aanduiding voor inhoud 12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328" y="2294638"/>
            <a:ext cx="4186237" cy="2793063"/>
          </a:xfrm>
        </p:spPr>
      </p:pic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8D2A3161-54C2-47F8-83CB-43AD64EDAAF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833244"/>
            <a:ext cx="5054315" cy="1191511"/>
          </a:xfrm>
        </p:spPr>
      </p:pic>
    </p:spTree>
    <p:extLst>
      <p:ext uri="{BB962C8B-B14F-4D97-AF65-F5344CB8AC3E}">
        <p14:creationId xmlns:p14="http://schemas.microsoft.com/office/powerpoint/2010/main" val="198020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HAVO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70355"/>
            <a:ext cx="10042249" cy="5085189"/>
          </a:xfrm>
        </p:spPr>
        <p:txBody>
          <a:bodyPr>
            <a:normAutofit/>
          </a:bodyPr>
          <a:lstStyle/>
          <a:p>
            <a:r>
              <a:rPr lang="nl-NL" sz="2400" dirty="0"/>
              <a:t>Vier profielen op de havo met verplichte vakken:</a:t>
            </a:r>
            <a:br>
              <a:rPr lang="nl-NL" sz="2400" dirty="0"/>
            </a:br>
            <a:r>
              <a:rPr lang="nl-NL" sz="2400" b="1" dirty="0"/>
              <a:t>- Natuur en Techniek</a:t>
            </a:r>
            <a:br>
              <a:rPr lang="nl-NL" sz="2400" dirty="0"/>
            </a:br>
            <a:r>
              <a:rPr lang="nl-NL" sz="2400" dirty="0"/>
              <a:t>  wiskunde B, natuurkunde, scheikunde, biologie 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Cultuur en Maatschappij</a:t>
            </a:r>
            <a:br>
              <a:rPr lang="nl-NL" sz="2400" dirty="0"/>
            </a:br>
            <a:r>
              <a:rPr lang="nl-NL" sz="2400" dirty="0"/>
              <a:t>  geschiedenis, Duits, aardrijkskunde, wiskunde (beeldende vorming)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Economie en Maatschappij</a:t>
            </a:r>
            <a:br>
              <a:rPr lang="nl-NL" sz="2400" dirty="0"/>
            </a:br>
            <a:r>
              <a:rPr lang="nl-NL" sz="2400" dirty="0"/>
              <a:t>  economie, wiskunde (A/B</a:t>
            </a:r>
            <a:r>
              <a:rPr lang="nl-NL" sz="2400"/>
              <a:t>), geschiedenis en </a:t>
            </a:r>
            <a:r>
              <a:rPr lang="nl-NL" sz="2400" dirty="0"/>
              <a:t>aardrijkskunde of Duits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Natuur en Gezondheid</a:t>
            </a:r>
            <a:br>
              <a:rPr lang="nl-NL" sz="2400" dirty="0"/>
            </a:br>
            <a:r>
              <a:rPr lang="nl-NL" sz="2400" dirty="0"/>
              <a:t>  scheikunde, biologie, wiskunde, </a:t>
            </a:r>
            <a:br>
              <a:rPr lang="nl-NL" sz="2400" dirty="0"/>
            </a:br>
            <a:r>
              <a:rPr lang="nl-NL" sz="2400" dirty="0"/>
              <a:t>  (aardrijkskunde of </a:t>
            </a:r>
            <a:r>
              <a:rPr lang="nl-NL" sz="2400"/>
              <a:t>natuurkunde met </a:t>
            </a:r>
            <a:r>
              <a:rPr lang="nl-NL" sz="2400" dirty="0"/>
              <a:t>wiskunde </a:t>
            </a:r>
            <a:r>
              <a:rPr lang="nl-NL" sz="2400"/>
              <a:t>B)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162063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HAVO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70355"/>
            <a:ext cx="9535811" cy="5239933"/>
          </a:xfrm>
        </p:spPr>
        <p:txBody>
          <a:bodyPr>
            <a:normAutofit/>
          </a:bodyPr>
          <a:lstStyle/>
          <a:p>
            <a:r>
              <a:rPr lang="nl-NL" sz="2400" dirty="0"/>
              <a:t>Voor de havo is een gemiddelde van een 6.8 vereist of examen gedaan hebben in </a:t>
            </a:r>
            <a:r>
              <a:rPr lang="nl-NL" sz="2400" b="1" dirty="0"/>
              <a:t>7 vakken</a:t>
            </a:r>
            <a:r>
              <a:rPr lang="nl-NL" sz="2400" dirty="0"/>
              <a:t>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Kernvakken moeten voldoende zijn.</a:t>
            </a:r>
            <a:br>
              <a:rPr lang="nl-NL" sz="2400" dirty="0"/>
            </a:br>
            <a:endParaRPr lang="nl-NL" sz="2400" dirty="0"/>
          </a:p>
          <a:p>
            <a:r>
              <a:rPr lang="nl-NL" sz="2400" b="1" dirty="0">
                <a:cs typeface="Arial" pitchFamily="34" charset="0"/>
              </a:rPr>
              <a:t>Profiel eisen kunnen per havo school verschillen!</a:t>
            </a:r>
            <a:br>
              <a:rPr lang="nl-NL" sz="2400" b="1" dirty="0">
                <a:cs typeface="Arial" pitchFamily="34" charset="0"/>
              </a:rPr>
            </a:br>
            <a:r>
              <a:rPr lang="nl-NL" sz="2400" dirty="0">
                <a:cs typeface="Arial" pitchFamily="34" charset="0"/>
              </a:rPr>
              <a:t>Bij een E&amp;M pakket is vaak BI niet te kiezen als 7</a:t>
            </a:r>
            <a:r>
              <a:rPr lang="nl-NL" sz="2400" baseline="30000" dirty="0">
                <a:cs typeface="Arial" pitchFamily="34" charset="0"/>
              </a:rPr>
              <a:t>e</a:t>
            </a:r>
            <a:r>
              <a:rPr lang="nl-NL" sz="2400" dirty="0">
                <a:cs typeface="Arial" pitchFamily="34" charset="0"/>
              </a:rPr>
              <a:t> vak</a:t>
            </a:r>
            <a:br>
              <a:rPr lang="nl-NL" sz="2400" b="1" dirty="0">
                <a:cs typeface="Arial" pitchFamily="34" charset="0"/>
              </a:rPr>
            </a:br>
            <a:endParaRPr lang="nl-NL" sz="2400" b="1" dirty="0">
              <a:cs typeface="Arial" pitchFamily="34" charset="0"/>
            </a:endParaRPr>
          </a:p>
          <a:p>
            <a:r>
              <a:rPr lang="nl-NL" sz="2400" b="1" dirty="0">
                <a:cs typeface="Arial" pitchFamily="34" charset="0"/>
              </a:rPr>
              <a:t>INFORMEER TIJDIG BIJ DE SCHOOL VAN UW KEUZE, </a:t>
            </a:r>
            <a:br>
              <a:rPr lang="nl-NL" sz="2400" b="1" dirty="0">
                <a:cs typeface="Arial" pitchFamily="34" charset="0"/>
              </a:rPr>
            </a:br>
            <a:r>
              <a:rPr lang="nl-NL" sz="2400" b="1" dirty="0">
                <a:cs typeface="Arial" pitchFamily="34" charset="0"/>
              </a:rPr>
              <a:t>WELKE (AANVULLENDE) EISEN ER WORDEN GESTELD!</a:t>
            </a:r>
            <a:br>
              <a:rPr lang="nl-NL" sz="2400" b="1" dirty="0">
                <a:cs typeface="Arial" pitchFamily="34" charset="0"/>
              </a:rPr>
            </a:br>
            <a:endParaRPr lang="nl-NL" sz="24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36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Voor wie niet kiezen kan/wil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Examen doen in 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Nederlands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Engels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Wiskunde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Natuurkunde (</a:t>
            </a:r>
            <a:r>
              <a:rPr lang="nl-NL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Nask</a:t>
            </a: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I)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Biologie </a:t>
            </a: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</a:t>
            </a: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Economie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betekent dat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ALLE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profielen in het vervolgonderwijs (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mbo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) open staan zonder extra toelatingseisen.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cs typeface="Arial" charset="0"/>
              </a:rPr>
              <a:t>Sommige vakken zijn niet verplicht, maar wel aan te raden voor bepaalde sectoren of beroepen.</a:t>
            </a:r>
            <a:endParaRPr lang="nl-NL" sz="2400" dirty="0">
              <a:latin typeface="Arial" pitchFamily="34" charset="0"/>
              <a:cs typeface="Arial" pitchFamily="34" charset="0"/>
            </a:endParaRPr>
          </a:p>
          <a:p>
            <a:endParaRPr lang="nl-NL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80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A4EFB098-3EC0-15EC-BF98-A77FF6DFA5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906" t="17000" r="25750" b="37834"/>
          <a:stretch>
            <a:fillRect/>
          </a:stretch>
        </p:blipFill>
        <p:spPr>
          <a:xfrm>
            <a:off x="857249" y="458287"/>
            <a:ext cx="10869421" cy="5485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25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7F738-AFF0-D2DD-0BD7-6E56116B0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643549-82C8-7478-0604-A9137018C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6562B0E-C350-99BB-024D-AA07A3BEDA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934" t="20000" r="26428" b="14834"/>
          <a:stretch>
            <a:fillRect/>
          </a:stretch>
        </p:blipFill>
        <p:spPr>
          <a:xfrm>
            <a:off x="1295400" y="173351"/>
            <a:ext cx="8712918" cy="643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288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Zevende vak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9493608" cy="4879238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Een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zevende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vak mag alleen gekozen worden als: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- het gemiddelde van de eindexamenvakken op 1 april een 6.5 is,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- het gekozen 7</a:t>
            </a:r>
            <a:r>
              <a:rPr lang="nl-NL" sz="2400" baseline="30000" dirty="0">
                <a:latin typeface="Arial" pitchFamily="34" charset="0"/>
                <a:cs typeface="Arial" pitchFamily="34" charset="0"/>
              </a:rPr>
              <a:t>e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vak een voldoende is en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-  het </a:t>
            </a:r>
            <a:r>
              <a:rPr lang="nl-NL" sz="2400" dirty="0" err="1">
                <a:latin typeface="Arial" pitchFamily="34" charset="0"/>
                <a:cs typeface="Arial" pitchFamily="34" charset="0"/>
              </a:rPr>
              <a:t>roostertechnisch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kan.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latin typeface="Arial" pitchFamily="34" charset="0"/>
                <a:cs typeface="Arial" pitchFamily="34" charset="0"/>
              </a:rPr>
              <a:t>Indien </a:t>
            </a:r>
            <a:r>
              <a:rPr lang="nl-NL" sz="2400" b="1" dirty="0" err="1">
                <a:latin typeface="Arial" pitchFamily="34" charset="0"/>
                <a:cs typeface="Arial" pitchFamily="34" charset="0"/>
              </a:rPr>
              <a:t>overinschrijving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 bij een praktijkvak, kan er een loting moeten plaatsvinden</a:t>
            </a:r>
            <a:br>
              <a:rPr lang="nl-NL" sz="2400" b="1" dirty="0">
                <a:latin typeface="Arial" pitchFamily="34" charset="0"/>
                <a:cs typeface="Arial" pitchFamily="34" charset="0"/>
              </a:rPr>
            </a:br>
            <a:endParaRPr lang="nl-NL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17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Procedure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thuis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met ouder(s)/verzorger(s) besproken en bepaald (formulier wordt ingevuld).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door de leerling met de persoonlijk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mentor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besproken (eventueel advies van de decaan).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ondertekend door de persoonlijk mentor en ingeleverd bij de decaan.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Neem het formulier mee naar het tien-minuten gesprek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latin typeface="Arial" pitchFamily="34" charset="0"/>
                <a:cs typeface="Arial" pitchFamily="34" charset="0"/>
              </a:rPr>
              <a:t>Het vakkenpakket moet vóór 10 april bekend zijn</a:t>
            </a:r>
            <a:br>
              <a:rPr lang="nl-NL" sz="2400" b="1" dirty="0">
                <a:highlight>
                  <a:srgbClr val="FFFF00"/>
                </a:highlight>
                <a:latin typeface="Arial" pitchFamily="34" charset="0"/>
                <a:cs typeface="Arial" pitchFamily="34" charset="0"/>
              </a:rPr>
            </a:br>
            <a:endParaRPr lang="nl-NL" sz="24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33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Bij vragen en twijfel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/>
              <a:t>Keuzeprogramma </a:t>
            </a:r>
            <a:r>
              <a:rPr lang="nl-NL" sz="2400" dirty="0" err="1"/>
              <a:t>Qompas</a:t>
            </a:r>
            <a:r>
              <a:rPr lang="nl-NL" sz="2400" dirty="0"/>
              <a:t>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cs typeface="Arial" pitchFamily="34" charset="0"/>
              </a:rPr>
              <a:t>Bezoek open dagen.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r>
              <a:rPr lang="nl-NL" sz="2400" dirty="0">
                <a:cs typeface="Arial" pitchFamily="34" charset="0"/>
              </a:rPr>
              <a:t>Beroep-interesse testen in de studiewijzer </a:t>
            </a:r>
            <a:r>
              <a:rPr lang="nl-NL" sz="2400" dirty="0">
                <a:cs typeface="Arial" pitchFamily="34" charset="0"/>
                <a:sym typeface="Wingdings" panose="05000000000000000000" pitchFamily="2" charset="2"/>
              </a:rPr>
              <a:t> LOB.</a:t>
            </a:r>
            <a:br>
              <a:rPr lang="nl-NL" sz="2400" dirty="0">
                <a:cs typeface="Arial" pitchFamily="34" charset="0"/>
                <a:sym typeface="Wingdings" panose="05000000000000000000" pitchFamily="2" charset="2"/>
              </a:rPr>
            </a:br>
            <a:endParaRPr lang="nl-NL" sz="2400" dirty="0">
              <a:cs typeface="Arial" pitchFamily="34" charset="0"/>
              <a:sym typeface="Wingdings" panose="05000000000000000000" pitchFamily="2" charset="2"/>
            </a:endParaRPr>
          </a:p>
          <a:p>
            <a:r>
              <a:rPr lang="nl-NL" sz="2400" dirty="0"/>
              <a:t>Neem contact op met de decaan.</a:t>
            </a:r>
            <a:br>
              <a:rPr lang="nl-NL" sz="2400" dirty="0"/>
            </a:br>
            <a:r>
              <a:rPr lang="nl-NL" sz="2400" dirty="0">
                <a:hlinkClick r:id="rId2"/>
              </a:rPr>
              <a:t>j.vandereem@hartenlustschool.nl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endParaRPr lang="nl-NL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8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/>
          </a:bodyPr>
          <a:lstStyle/>
          <a:p>
            <a:r>
              <a:rPr lang="nl-NL" sz="2400" dirty="0"/>
              <a:t>LOB – Loopbaanoriëntatiebegeleiding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Informatie over de profielen, vervolgopleidingen en de keuze voor een passend vakkenpakket</a:t>
            </a:r>
          </a:p>
        </p:txBody>
      </p:sp>
    </p:spTree>
    <p:extLst>
      <p:ext uri="{BB962C8B-B14F-4D97-AF65-F5344CB8AC3E}">
        <p14:creationId xmlns:p14="http://schemas.microsoft.com/office/powerpoint/2010/main" val="262275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LOB – Loopbaanoriëntatiebegeleiding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 fontScale="92500" lnSpcReduction="10000"/>
          </a:bodyPr>
          <a:lstStyle/>
          <a:p>
            <a:r>
              <a:rPr lang="nl-NL" sz="2400" dirty="0"/>
              <a:t>Decaan</a:t>
            </a:r>
            <a:br>
              <a:rPr lang="nl-NL" sz="2400" dirty="0"/>
            </a:br>
            <a:r>
              <a:rPr lang="nl-NL" sz="2400" dirty="0"/>
              <a:t>- begeleidt en geeft voorlichting en informatie over (vakkenpakket) keuze en vervolgopleidingen.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 err="1"/>
              <a:t>Qompas</a:t>
            </a:r>
            <a:r>
              <a:rPr lang="nl-NL" sz="2400" dirty="0"/>
              <a:t> methode</a:t>
            </a:r>
            <a:br>
              <a:rPr lang="nl-NL" sz="2400" dirty="0"/>
            </a:br>
            <a:r>
              <a:rPr lang="nl-NL" sz="2400" dirty="0"/>
              <a:t>- digitaal</a:t>
            </a:r>
            <a:br>
              <a:rPr lang="nl-NL" sz="2400" dirty="0"/>
            </a:br>
            <a:r>
              <a:rPr lang="nl-NL" sz="2400" dirty="0"/>
              <a:t>- loopbaandossier</a:t>
            </a:r>
            <a:br>
              <a:rPr lang="nl-NL" sz="2400" dirty="0"/>
            </a:br>
            <a:r>
              <a:rPr lang="nl-NL" sz="2400" dirty="0"/>
              <a:t>- vervangende opdracht stage en MBO markt</a:t>
            </a:r>
            <a:br>
              <a:rPr lang="nl-NL" sz="2400" dirty="0"/>
            </a:br>
            <a:r>
              <a:rPr lang="nl-NL" sz="2400" dirty="0"/>
              <a:t>- open dag verslag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Studiewijzer</a:t>
            </a:r>
            <a:br>
              <a:rPr lang="nl-NL" sz="2400" dirty="0"/>
            </a:br>
            <a:r>
              <a:rPr lang="nl-NL" sz="2400" dirty="0"/>
              <a:t>- informatie over vervolgopleidingen</a:t>
            </a:r>
            <a:br>
              <a:rPr lang="nl-NL" sz="2400" dirty="0"/>
            </a:br>
            <a:r>
              <a:rPr lang="nl-NL" sz="2400" dirty="0"/>
              <a:t>- informatie over vakkenpakket</a:t>
            </a:r>
            <a:br>
              <a:rPr lang="nl-NL" sz="2400" dirty="0"/>
            </a:br>
            <a:r>
              <a:rPr lang="nl-NL" sz="2400" dirty="0"/>
              <a:t>- formulieren voor LOB</a:t>
            </a:r>
          </a:p>
        </p:txBody>
      </p:sp>
    </p:spTree>
    <p:extLst>
      <p:ext uri="{BB962C8B-B14F-4D97-AF65-F5344CB8AC3E}">
        <p14:creationId xmlns:p14="http://schemas.microsoft.com/office/powerpoint/2010/main" val="404148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Vier profielen op </a:t>
            </a:r>
            <a:r>
              <a:rPr lang="nl-NL"/>
              <a:t>de mavo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 lnSpcReduction="10000"/>
          </a:bodyPr>
          <a:lstStyle/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Techniek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Technisch, transport, energie, bouw en laboratorium.</a:t>
            </a:r>
            <a:br>
              <a:rPr lang="nl-NL" sz="2400" dirty="0"/>
            </a:br>
            <a:endParaRPr lang="nl-NL" sz="2400" dirty="0"/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Zorg en welzijn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Verzorging, onderwijs, sport en kunst.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Economie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Administratie, horeca, marketing en handel.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Groen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Landbouw, veeteelt, tuinbouw, bloemen, dierverzorging en voeding.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510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38"/>
          <p:cNvSpPr>
            <a:spLocks noChangeShapeType="1"/>
          </p:cNvSpPr>
          <p:nvPr/>
        </p:nvSpPr>
        <p:spPr bwMode="auto">
          <a:xfrm flipH="1" flipV="1">
            <a:off x="1253800" y="701719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61637" y="3438569"/>
            <a:ext cx="649288" cy="6492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ne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995037" y="3440157"/>
            <a:ext cx="649288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en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901500" y="414382"/>
            <a:ext cx="576262" cy="5762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054025" y="414382"/>
            <a:ext cx="576262" cy="576262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ns1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81225" y="414382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717850" y="414382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054025" y="1855832"/>
            <a:ext cx="576262" cy="576262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ak</a:t>
            </a:r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81225" y="37973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3" name="Oval 18"/>
          <p:cNvSpPr>
            <a:spLocks noChangeArrowheads="1"/>
          </p:cNvSpPr>
          <p:nvPr/>
        </p:nvSpPr>
        <p:spPr bwMode="auto">
          <a:xfrm>
            <a:off x="1901500" y="3797344"/>
            <a:ext cx="576262" cy="576263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ec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3054025" y="3222669"/>
            <a:ext cx="576262" cy="576263"/>
          </a:xfrm>
          <a:prstGeom prst="ellipse">
            <a:avLst/>
          </a:prstGeom>
          <a:solidFill>
            <a:srgbClr val="66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717850" y="37973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7" name="Oval 26"/>
          <p:cNvSpPr>
            <a:spLocks noChangeArrowheads="1"/>
          </p:cNvSpPr>
          <p:nvPr/>
        </p:nvSpPr>
        <p:spPr bwMode="auto">
          <a:xfrm>
            <a:off x="4781225" y="5599157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8" name="Oval 27"/>
          <p:cNvSpPr>
            <a:spLocks noChangeArrowheads="1"/>
          </p:cNvSpPr>
          <p:nvPr/>
        </p:nvSpPr>
        <p:spPr bwMode="auto">
          <a:xfrm>
            <a:off x="5717850" y="5599157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606100" y="3941807"/>
            <a:ext cx="64928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lo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 flipV="1">
            <a:off x="1396675" y="2141582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2477762" y="2141582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 flipV="1">
            <a:off x="3630287" y="2143169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4" name="Line 40"/>
          <p:cNvSpPr>
            <a:spLocks noChangeShapeType="1"/>
          </p:cNvSpPr>
          <p:nvPr/>
        </p:nvSpPr>
        <p:spPr bwMode="auto">
          <a:xfrm>
            <a:off x="2477762" y="701719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5" name="Line 41"/>
          <p:cNvSpPr>
            <a:spLocks noChangeShapeType="1"/>
          </p:cNvSpPr>
          <p:nvPr/>
        </p:nvSpPr>
        <p:spPr bwMode="auto">
          <a:xfrm>
            <a:off x="3630287" y="701719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5357487" y="701719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7" name="Line 43"/>
          <p:cNvSpPr>
            <a:spLocks noChangeShapeType="1"/>
          </p:cNvSpPr>
          <p:nvPr/>
        </p:nvSpPr>
        <p:spPr bwMode="auto">
          <a:xfrm>
            <a:off x="1396675" y="4086269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>
            <a:off x="1253800" y="4086269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" name="Line 52"/>
          <p:cNvSpPr>
            <a:spLocks noChangeShapeType="1"/>
          </p:cNvSpPr>
          <p:nvPr/>
        </p:nvSpPr>
        <p:spPr bwMode="auto">
          <a:xfrm>
            <a:off x="5357487" y="5888082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2" name="Line 56"/>
          <p:cNvSpPr>
            <a:spLocks noChangeShapeType="1"/>
          </p:cNvSpPr>
          <p:nvPr/>
        </p:nvSpPr>
        <p:spPr bwMode="auto">
          <a:xfrm>
            <a:off x="5357487" y="4084682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3" name="Oval 57"/>
          <p:cNvSpPr>
            <a:spLocks noChangeArrowheads="1"/>
          </p:cNvSpPr>
          <p:nvPr/>
        </p:nvSpPr>
        <p:spPr bwMode="auto">
          <a:xfrm>
            <a:off x="6726012" y="554775"/>
            <a:ext cx="1944687" cy="647700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techniek</a:t>
            </a:r>
          </a:p>
        </p:txBody>
      </p:sp>
      <p:sp>
        <p:nvSpPr>
          <p:cNvPr id="34" name="Oval 58"/>
          <p:cNvSpPr>
            <a:spLocks noChangeArrowheads="1"/>
          </p:cNvSpPr>
          <p:nvPr/>
        </p:nvSpPr>
        <p:spPr bwMode="auto">
          <a:xfrm>
            <a:off x="6746433" y="1744707"/>
            <a:ext cx="1944688" cy="6477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zorg &amp; welzijn</a:t>
            </a:r>
          </a:p>
        </p:txBody>
      </p:sp>
      <p:sp>
        <p:nvSpPr>
          <p:cNvPr id="35" name="Oval 59"/>
          <p:cNvSpPr>
            <a:spLocks noChangeArrowheads="1"/>
          </p:cNvSpPr>
          <p:nvPr/>
        </p:nvSpPr>
        <p:spPr bwMode="auto">
          <a:xfrm>
            <a:off x="6746433" y="3653675"/>
            <a:ext cx="1944688" cy="647700"/>
          </a:xfrm>
          <a:prstGeom prst="ellipse">
            <a:avLst/>
          </a:prstGeom>
          <a:solidFill>
            <a:srgbClr val="00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economie</a:t>
            </a:r>
          </a:p>
        </p:txBody>
      </p:sp>
      <p:sp>
        <p:nvSpPr>
          <p:cNvPr id="36" name="Oval 60"/>
          <p:cNvSpPr>
            <a:spLocks noChangeArrowheads="1"/>
          </p:cNvSpPr>
          <p:nvPr/>
        </p:nvSpPr>
        <p:spPr bwMode="auto">
          <a:xfrm>
            <a:off x="6688639" y="5200781"/>
            <a:ext cx="1944688" cy="64770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groen</a:t>
            </a:r>
          </a:p>
        </p:txBody>
      </p:sp>
      <p:sp>
        <p:nvSpPr>
          <p:cNvPr id="37" name="Oval 65"/>
          <p:cNvSpPr>
            <a:spLocks noChangeArrowheads="1"/>
          </p:cNvSpPr>
          <p:nvPr/>
        </p:nvSpPr>
        <p:spPr bwMode="auto">
          <a:xfrm>
            <a:off x="3054025" y="4375194"/>
            <a:ext cx="576262" cy="576263"/>
          </a:xfrm>
          <a:prstGeom prst="ellipse">
            <a:avLst/>
          </a:prstGeom>
          <a:solidFill>
            <a:srgbClr val="66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du</a:t>
            </a:r>
          </a:p>
        </p:txBody>
      </p:sp>
      <p:sp>
        <p:nvSpPr>
          <p:cNvPr id="38" name="Line 69"/>
          <p:cNvSpPr>
            <a:spLocks noChangeShapeType="1"/>
          </p:cNvSpPr>
          <p:nvPr/>
        </p:nvSpPr>
        <p:spPr bwMode="auto">
          <a:xfrm>
            <a:off x="1253800" y="701719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9" name="Line 72"/>
          <p:cNvSpPr>
            <a:spLocks noChangeShapeType="1"/>
          </p:cNvSpPr>
          <p:nvPr/>
        </p:nvSpPr>
        <p:spPr bwMode="auto">
          <a:xfrm flipH="1">
            <a:off x="1253800" y="5886494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0" name="Oval 11"/>
          <p:cNvSpPr>
            <a:spLocks noChangeArrowheads="1"/>
          </p:cNvSpPr>
          <p:nvPr/>
        </p:nvSpPr>
        <p:spPr bwMode="auto">
          <a:xfrm>
            <a:off x="1901500" y="1854244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bi</a:t>
            </a:r>
          </a:p>
        </p:txBody>
      </p:sp>
      <p:sp>
        <p:nvSpPr>
          <p:cNvPr id="41" name="Oval 12"/>
          <p:cNvSpPr>
            <a:spLocks noChangeArrowheads="1"/>
          </p:cNvSpPr>
          <p:nvPr/>
        </p:nvSpPr>
        <p:spPr bwMode="auto">
          <a:xfrm>
            <a:off x="3054025" y="1279569"/>
            <a:ext cx="576262" cy="576263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42" name="Oval 14"/>
          <p:cNvSpPr>
            <a:spLocks noChangeArrowheads="1"/>
          </p:cNvSpPr>
          <p:nvPr/>
        </p:nvSpPr>
        <p:spPr bwMode="auto">
          <a:xfrm>
            <a:off x="3054025" y="2432094"/>
            <a:ext cx="576262" cy="576263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gs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781225" y="18542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717850" y="18542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2188837" y="1568494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6" name="Line 32"/>
          <p:cNvSpPr>
            <a:spLocks noChangeShapeType="1"/>
          </p:cNvSpPr>
          <p:nvPr/>
        </p:nvSpPr>
        <p:spPr bwMode="auto">
          <a:xfrm>
            <a:off x="2188837" y="24305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7" name="Line 33"/>
          <p:cNvSpPr>
            <a:spLocks noChangeShapeType="1"/>
          </p:cNvSpPr>
          <p:nvPr/>
        </p:nvSpPr>
        <p:spPr bwMode="auto">
          <a:xfrm>
            <a:off x="3630287" y="156690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630287" y="2721019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9" name="Line 37"/>
          <p:cNvSpPr>
            <a:spLocks noChangeShapeType="1"/>
          </p:cNvSpPr>
          <p:nvPr/>
        </p:nvSpPr>
        <p:spPr bwMode="auto">
          <a:xfrm>
            <a:off x="5357487" y="2143169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" name="Line 70"/>
          <p:cNvSpPr>
            <a:spLocks noChangeShapeType="1"/>
          </p:cNvSpPr>
          <p:nvPr/>
        </p:nvSpPr>
        <p:spPr bwMode="auto">
          <a:xfrm flipH="1">
            <a:off x="1396675" y="2141582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1" name="Line 73"/>
          <p:cNvSpPr>
            <a:spLocks noChangeShapeType="1"/>
          </p:cNvSpPr>
          <p:nvPr/>
        </p:nvSpPr>
        <p:spPr bwMode="auto">
          <a:xfrm>
            <a:off x="2188837" y="156690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" name="Line 74"/>
          <p:cNvSpPr>
            <a:spLocks noChangeShapeType="1"/>
          </p:cNvSpPr>
          <p:nvPr/>
        </p:nvSpPr>
        <p:spPr bwMode="auto">
          <a:xfrm flipH="1">
            <a:off x="2188837" y="2721019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3" name="Line 75"/>
          <p:cNvSpPr>
            <a:spLocks noChangeShapeType="1"/>
          </p:cNvSpPr>
          <p:nvPr/>
        </p:nvSpPr>
        <p:spPr bwMode="auto">
          <a:xfrm>
            <a:off x="5070150" y="1568494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" name="Line 76"/>
          <p:cNvSpPr>
            <a:spLocks noChangeShapeType="1"/>
          </p:cNvSpPr>
          <p:nvPr/>
        </p:nvSpPr>
        <p:spPr bwMode="auto">
          <a:xfrm flipV="1">
            <a:off x="5070150" y="24305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5" name="Line 77"/>
          <p:cNvSpPr>
            <a:spLocks noChangeShapeType="1"/>
          </p:cNvSpPr>
          <p:nvPr/>
        </p:nvSpPr>
        <p:spPr bwMode="auto">
          <a:xfrm flipV="1">
            <a:off x="2188837" y="3510007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" name="Line 78"/>
          <p:cNvSpPr>
            <a:spLocks noChangeShapeType="1"/>
          </p:cNvSpPr>
          <p:nvPr/>
        </p:nvSpPr>
        <p:spPr bwMode="auto">
          <a:xfrm>
            <a:off x="2188837" y="351000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7" name="Line 79"/>
          <p:cNvSpPr>
            <a:spLocks noChangeShapeType="1"/>
          </p:cNvSpPr>
          <p:nvPr/>
        </p:nvSpPr>
        <p:spPr bwMode="auto">
          <a:xfrm>
            <a:off x="2188837" y="4373607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8" name="Line 80"/>
          <p:cNvSpPr>
            <a:spLocks noChangeShapeType="1"/>
          </p:cNvSpPr>
          <p:nvPr/>
        </p:nvSpPr>
        <p:spPr bwMode="auto">
          <a:xfrm flipH="1">
            <a:off x="2188837" y="473555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9" name="Line 83"/>
          <p:cNvSpPr>
            <a:spLocks noChangeShapeType="1"/>
          </p:cNvSpPr>
          <p:nvPr/>
        </p:nvSpPr>
        <p:spPr bwMode="auto">
          <a:xfrm>
            <a:off x="3630287" y="351000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0" name="Line 84"/>
          <p:cNvSpPr>
            <a:spLocks noChangeShapeType="1"/>
          </p:cNvSpPr>
          <p:nvPr/>
        </p:nvSpPr>
        <p:spPr bwMode="auto">
          <a:xfrm>
            <a:off x="5070150" y="35100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1" name="Line 87"/>
          <p:cNvSpPr>
            <a:spLocks noChangeShapeType="1"/>
          </p:cNvSpPr>
          <p:nvPr/>
        </p:nvSpPr>
        <p:spPr bwMode="auto">
          <a:xfrm flipV="1">
            <a:off x="3630287" y="473555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2" name="Line 88"/>
          <p:cNvSpPr>
            <a:spLocks noChangeShapeType="1"/>
          </p:cNvSpPr>
          <p:nvPr/>
        </p:nvSpPr>
        <p:spPr bwMode="auto">
          <a:xfrm flipV="1">
            <a:off x="5070150" y="4373607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3" name="Oval 24"/>
          <p:cNvSpPr>
            <a:spLocks noChangeArrowheads="1"/>
          </p:cNvSpPr>
          <p:nvPr/>
        </p:nvSpPr>
        <p:spPr bwMode="auto">
          <a:xfrm>
            <a:off x="3054025" y="5094332"/>
            <a:ext cx="576262" cy="576262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ns1</a:t>
            </a:r>
          </a:p>
        </p:txBody>
      </p:sp>
      <p:sp>
        <p:nvSpPr>
          <p:cNvPr id="64" name="Oval 91"/>
          <p:cNvSpPr>
            <a:spLocks noChangeArrowheads="1"/>
          </p:cNvSpPr>
          <p:nvPr/>
        </p:nvSpPr>
        <p:spPr bwMode="auto">
          <a:xfrm>
            <a:off x="1901500" y="5599157"/>
            <a:ext cx="576262" cy="5762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65" name="Line 95"/>
          <p:cNvSpPr>
            <a:spLocks noChangeShapeType="1"/>
          </p:cNvSpPr>
          <p:nvPr/>
        </p:nvSpPr>
        <p:spPr bwMode="auto">
          <a:xfrm flipV="1">
            <a:off x="2188837" y="538325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6" name="Line 96"/>
          <p:cNvSpPr>
            <a:spLocks noChangeShapeType="1"/>
          </p:cNvSpPr>
          <p:nvPr/>
        </p:nvSpPr>
        <p:spPr bwMode="auto">
          <a:xfrm>
            <a:off x="2188837" y="538325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" name="Line 97"/>
          <p:cNvSpPr>
            <a:spLocks noChangeShapeType="1"/>
          </p:cNvSpPr>
          <p:nvPr/>
        </p:nvSpPr>
        <p:spPr bwMode="auto">
          <a:xfrm>
            <a:off x="2188837" y="6175419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8" name="Line 98"/>
          <p:cNvSpPr>
            <a:spLocks noChangeShapeType="1"/>
          </p:cNvSpPr>
          <p:nvPr/>
        </p:nvSpPr>
        <p:spPr bwMode="auto">
          <a:xfrm flipH="1">
            <a:off x="2188837" y="6391319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9" name="Line 99"/>
          <p:cNvSpPr>
            <a:spLocks noChangeShapeType="1"/>
          </p:cNvSpPr>
          <p:nvPr/>
        </p:nvSpPr>
        <p:spPr bwMode="auto">
          <a:xfrm>
            <a:off x="3630287" y="538325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0" name="Line 100"/>
          <p:cNvSpPr>
            <a:spLocks noChangeShapeType="1"/>
          </p:cNvSpPr>
          <p:nvPr/>
        </p:nvSpPr>
        <p:spPr bwMode="auto">
          <a:xfrm>
            <a:off x="5070150" y="538325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" name="Oval 102"/>
          <p:cNvSpPr>
            <a:spLocks noChangeArrowheads="1"/>
          </p:cNvSpPr>
          <p:nvPr/>
        </p:nvSpPr>
        <p:spPr bwMode="auto">
          <a:xfrm>
            <a:off x="3054025" y="6102394"/>
            <a:ext cx="576262" cy="576263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bi</a:t>
            </a:r>
          </a:p>
        </p:txBody>
      </p:sp>
      <p:sp>
        <p:nvSpPr>
          <p:cNvPr id="72" name="Line 103"/>
          <p:cNvSpPr>
            <a:spLocks noChangeShapeType="1"/>
          </p:cNvSpPr>
          <p:nvPr/>
        </p:nvSpPr>
        <p:spPr bwMode="auto">
          <a:xfrm>
            <a:off x="3630287" y="6391319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3" name="Line 104"/>
          <p:cNvSpPr>
            <a:spLocks noChangeShapeType="1"/>
          </p:cNvSpPr>
          <p:nvPr/>
        </p:nvSpPr>
        <p:spPr bwMode="auto">
          <a:xfrm>
            <a:off x="5070150" y="6175419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" name="Oval 28"/>
          <p:cNvSpPr>
            <a:spLocks noChangeArrowheads="1"/>
          </p:cNvSpPr>
          <p:nvPr/>
        </p:nvSpPr>
        <p:spPr bwMode="auto">
          <a:xfrm>
            <a:off x="1066475" y="4011657"/>
            <a:ext cx="64928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ml</a:t>
            </a:r>
          </a:p>
        </p:txBody>
      </p:sp>
    </p:spTree>
    <p:extLst>
      <p:ext uri="{BB962C8B-B14F-4D97-AF65-F5344CB8AC3E}">
        <p14:creationId xmlns:p14="http://schemas.microsoft.com/office/powerpoint/2010/main" val="155402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Vakkenpakketkeuze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676265"/>
            <a:ext cx="9071577" cy="4688551"/>
          </a:xfrm>
        </p:spPr>
        <p:txBody>
          <a:bodyPr>
            <a:normAutofit fontScale="85000" lnSpcReduction="20000"/>
          </a:bodyPr>
          <a:lstStyle/>
          <a:p>
            <a:r>
              <a:rPr lang="nl-NL" sz="2400" dirty="0">
                <a:cs typeface="Arial" charset="0"/>
              </a:rPr>
              <a:t>De leerling gaat examen doen in 6 (of 7) vakken.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Verplicht: Ne, En, lo, ml, lob en studieles.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KCKV (kunstvakken en cultureel kunstzinnige vorming) is in leerjaar 3 met een schoolexamencijfer afgerond. KCKV moet voldoende zijn voor bevordering naar leerjaar 4.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pitchFamily="34" charset="0"/>
              </a:rPr>
              <a:t>Wiskunde laten vallen in </a:t>
            </a:r>
            <a:r>
              <a:rPr lang="nl-NL" sz="2400" dirty="0">
                <a:cs typeface="Arial" charset="0"/>
              </a:rPr>
              <a:t>leerjaar</a:t>
            </a:r>
            <a:r>
              <a:rPr lang="nl-NL" sz="2400" dirty="0">
                <a:cs typeface="Arial" pitchFamily="34" charset="0"/>
              </a:rPr>
              <a:t> 4 sluit de </a:t>
            </a:r>
            <a:r>
              <a:rPr lang="nl-NL" sz="2400" dirty="0"/>
              <a:t>profielen</a:t>
            </a:r>
            <a:r>
              <a:rPr lang="nl-NL" sz="2400" dirty="0">
                <a:cs typeface="Arial" pitchFamily="34" charset="0"/>
              </a:rPr>
              <a:t> </a:t>
            </a:r>
            <a:r>
              <a:rPr lang="nl-NL" sz="2400" i="1" u="sng" dirty="0">
                <a:cs typeface="Arial" pitchFamily="34" charset="0"/>
              </a:rPr>
              <a:t>groen</a:t>
            </a:r>
            <a:r>
              <a:rPr lang="nl-NL" sz="2400" dirty="0">
                <a:cs typeface="Arial" pitchFamily="34" charset="0"/>
              </a:rPr>
              <a:t> en </a:t>
            </a:r>
            <a:r>
              <a:rPr lang="nl-NL" sz="2400" i="1" u="sng" dirty="0">
                <a:cs typeface="Arial" pitchFamily="34" charset="0"/>
              </a:rPr>
              <a:t>techniek</a:t>
            </a:r>
            <a:r>
              <a:rPr lang="nl-NL" sz="2400" dirty="0">
                <a:cs typeface="Arial" pitchFamily="34" charset="0"/>
              </a:rPr>
              <a:t> uit.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r>
              <a:rPr lang="nl-NL" sz="2400" dirty="0">
                <a:cs typeface="Arial" pitchFamily="34" charset="0"/>
              </a:rPr>
              <a:t>Natuurkunde (</a:t>
            </a:r>
            <a:r>
              <a:rPr lang="nl-NL" sz="2400" dirty="0" err="1">
                <a:cs typeface="Arial" pitchFamily="34" charset="0"/>
              </a:rPr>
              <a:t>nask</a:t>
            </a:r>
            <a:r>
              <a:rPr lang="nl-NL" sz="2400" dirty="0">
                <a:cs typeface="Arial" pitchFamily="34" charset="0"/>
              </a:rPr>
              <a:t> I) mag je alleen doen mét wiskunde.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r>
              <a:rPr lang="nl-NL" sz="2400" dirty="0">
                <a:cs typeface="Arial" charset="0"/>
              </a:rPr>
              <a:t>LOB (loopbaanoriëntatiebegeleiding) in leerjaar 3 moet voldoende zijn voor bevordering naar leerjaar 4.</a:t>
            </a:r>
          </a:p>
        </p:txBody>
      </p:sp>
    </p:spTree>
    <p:extLst>
      <p:ext uri="{BB962C8B-B14F-4D97-AF65-F5344CB8AC3E}">
        <p14:creationId xmlns:p14="http://schemas.microsoft.com/office/powerpoint/2010/main" val="2459266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Vakkenpakketkeuze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 fontScale="92500" lnSpcReduction="20000"/>
          </a:bodyPr>
          <a:lstStyle/>
          <a:p>
            <a:r>
              <a:rPr lang="nl-NL" sz="2400" dirty="0">
                <a:cs typeface="Arial" charset="0"/>
              </a:rPr>
              <a:t>Scheikunde (</a:t>
            </a:r>
            <a:r>
              <a:rPr lang="nl-NL" sz="2400" dirty="0" err="1">
                <a:cs typeface="Arial" charset="0"/>
              </a:rPr>
              <a:t>nask</a:t>
            </a:r>
            <a:r>
              <a:rPr lang="nl-NL" sz="2400" dirty="0">
                <a:cs typeface="Arial" charset="0"/>
              </a:rPr>
              <a:t> II) is aan te raden voor: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techniek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o.a. procestechniek,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landbouw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laboratoriumonderwijs – biochemie en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zorg en welzijn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verplegende beroepen.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INFT is aan te raden voor: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software ontwikkeling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app/games design en</a:t>
            </a:r>
            <a:br>
              <a:rPr lang="nl-NL" sz="2400" dirty="0">
                <a:cs typeface="Arial" charset="0"/>
                <a:sym typeface="Wingdings" panose="05000000000000000000" pitchFamily="2" charset="2"/>
              </a:rPr>
            </a:br>
            <a:r>
              <a:rPr lang="nl-NL" sz="2400" dirty="0">
                <a:cs typeface="Arial" charset="0"/>
                <a:sym typeface="Wingdings" panose="05000000000000000000" pitchFamily="2" charset="2"/>
              </a:rPr>
              <a:t>- ICT-medewerker.</a:t>
            </a:r>
            <a:br>
              <a:rPr lang="nl-NL" sz="2400" dirty="0">
                <a:cs typeface="Arial" charset="0"/>
                <a:sym typeface="Wingdings" panose="05000000000000000000" pitchFamily="2" charset="2"/>
              </a:rPr>
            </a:br>
            <a:endParaRPr lang="nl-NL" sz="2400" dirty="0">
              <a:cs typeface="Arial" charset="0"/>
              <a:sym typeface="Wingdings" panose="05000000000000000000" pitchFamily="2" charset="2"/>
            </a:endParaRPr>
          </a:p>
          <a:p>
            <a:r>
              <a:rPr lang="nl-NL" sz="2400" dirty="0">
                <a:cs typeface="Arial" charset="0"/>
                <a:sym typeface="Wingdings" panose="05000000000000000000" pitchFamily="2" charset="2"/>
              </a:rPr>
              <a:t>BTE is aan te raden voor:</a:t>
            </a:r>
            <a:br>
              <a:rPr lang="nl-NL" sz="2400" dirty="0">
                <a:cs typeface="Arial" charset="0"/>
                <a:sym typeface="Wingdings" panose="05000000000000000000" pitchFamily="2" charset="2"/>
              </a:rPr>
            </a:br>
            <a:r>
              <a:rPr lang="nl-NL" sz="2400" dirty="0">
                <a:cs typeface="Arial" charset="0"/>
                <a:sym typeface="Wingdings" panose="05000000000000000000" pitchFamily="2" charset="2"/>
              </a:rPr>
              <a:t>- kunst/creatieve beroepen  designer/ontwerper.</a:t>
            </a:r>
            <a:br>
              <a:rPr lang="nl-NL" sz="2400" dirty="0">
                <a:cs typeface="Arial" charset="0"/>
                <a:sym typeface="Wingdings" panose="05000000000000000000" pitchFamily="2" charset="2"/>
              </a:rPr>
            </a:br>
            <a:endParaRPr lang="nl-NL" sz="2400" dirty="0">
              <a:cs typeface="Arial" charset="0"/>
              <a:sym typeface="Wingdings" panose="05000000000000000000" pitchFamily="2" charset="2"/>
            </a:endParaRPr>
          </a:p>
          <a:p>
            <a:r>
              <a:rPr lang="nl-NL" sz="2400" dirty="0">
                <a:cs typeface="Arial" charset="0"/>
                <a:sym typeface="Wingdings" panose="05000000000000000000" pitchFamily="2" charset="2"/>
              </a:rPr>
              <a:t>Lo2 is aan te raden voor:</a:t>
            </a:r>
            <a:br>
              <a:rPr lang="nl-NL" sz="2400" dirty="0">
                <a:cs typeface="Arial" charset="0"/>
                <a:sym typeface="Wingdings" panose="05000000000000000000" pitchFamily="2" charset="2"/>
              </a:rPr>
            </a:br>
            <a:r>
              <a:rPr lang="nl-NL" sz="2400" dirty="0">
                <a:cs typeface="Arial" charset="0"/>
                <a:sym typeface="Wingdings" panose="05000000000000000000" pitchFamily="2" charset="2"/>
              </a:rPr>
              <a:t>- geüniformeerde beroepen en fysieke opleidingen (</a:t>
            </a:r>
            <a:r>
              <a:rPr lang="nl-NL" sz="2400" dirty="0" err="1">
                <a:cs typeface="Arial" charset="0"/>
                <a:sym typeface="Wingdings" panose="05000000000000000000" pitchFamily="2" charset="2"/>
              </a:rPr>
              <a:t>Cios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81297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 De Hartenlust</a:t>
            </a:r>
          </a:p>
        </p:txBody>
      </p:sp>
      <p:sp>
        <p:nvSpPr>
          <p:cNvPr id="23" name="Tijdelijke aanduiding voor inhoud 4"/>
          <p:cNvSpPr>
            <a:spLocks noGrp="1"/>
          </p:cNvSpPr>
          <p:nvPr>
            <p:ph idx="1"/>
          </p:nvPr>
        </p:nvSpPr>
        <p:spPr>
          <a:xfrm>
            <a:off x="746223" y="4191032"/>
            <a:ext cx="2185987" cy="1054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  <a:defRPr/>
            </a:pPr>
            <a:r>
              <a:rPr lang="nl-NL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MBO</a:t>
            </a:r>
            <a:endParaRPr lang="nl-NL" sz="3200" dirty="0">
              <a:solidFill>
                <a:schemeClr val="tx1"/>
              </a:solidFill>
              <a:latin typeface="Arial" pitchFamily="34" charset="0"/>
              <a:cs typeface="Arial" pitchFamily="34" charset="0"/>
              <a:hlinkClick r:id="rId2" action="ppaction://hlinksldjump"/>
            </a:endParaRPr>
          </a:p>
        </p:txBody>
      </p:sp>
      <p:sp>
        <p:nvSpPr>
          <p:cNvPr id="24" name="Ovaal 23"/>
          <p:cNvSpPr/>
          <p:nvPr/>
        </p:nvSpPr>
        <p:spPr>
          <a:xfrm>
            <a:off x="3694618" y="3143249"/>
            <a:ext cx="2214562" cy="10715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HBO</a:t>
            </a:r>
          </a:p>
        </p:txBody>
      </p:sp>
      <p:sp>
        <p:nvSpPr>
          <p:cNvPr id="25" name="Tijdelijke aanduiding voor inhoud 4"/>
          <p:cNvSpPr txBox="1">
            <a:spLocks/>
          </p:cNvSpPr>
          <p:nvPr/>
        </p:nvSpPr>
        <p:spPr bwMode="auto">
          <a:xfrm>
            <a:off x="6291263" y="4214812"/>
            <a:ext cx="2347912" cy="1063625"/>
          </a:xfrm>
          <a:prstGeom prst="ellipse">
            <a:avLst/>
          </a:prstGeom>
          <a:ln w="25400" cap="flat" cmpd="sng" algn="ctr">
            <a:solidFill>
              <a:schemeClr val="accent1">
                <a:shade val="50000"/>
              </a:schemeClr>
            </a:solidFill>
            <a:prstDash val="solid"/>
            <a:miter lim="800000"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nl-NL" sz="3200" dirty="0">
                <a:solidFill>
                  <a:schemeClr val="tx1"/>
                </a:solidFill>
              </a:rPr>
              <a:t>HAVO 4</a:t>
            </a:r>
          </a:p>
        </p:txBody>
      </p:sp>
      <p:sp>
        <p:nvSpPr>
          <p:cNvPr id="26" name="Ovaal 25"/>
          <p:cNvSpPr/>
          <p:nvPr/>
        </p:nvSpPr>
        <p:spPr>
          <a:xfrm>
            <a:off x="3286125" y="5429250"/>
            <a:ext cx="2714625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VMBO-T</a:t>
            </a:r>
          </a:p>
        </p:txBody>
      </p:sp>
      <p:cxnSp>
        <p:nvCxnSpPr>
          <p:cNvPr id="27" name="Gekromde verbindingslijn 26"/>
          <p:cNvCxnSpPr>
            <a:stCxn id="26" idx="2"/>
            <a:endCxn id="23" idx="4"/>
          </p:cNvCxnSpPr>
          <p:nvPr/>
        </p:nvCxnSpPr>
        <p:spPr>
          <a:xfrm rot="10800000">
            <a:off x="1839217" y="5245132"/>
            <a:ext cx="1446908" cy="755618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Gekromde verbindingslijn 18"/>
          <p:cNvCxnSpPr>
            <a:stCxn id="26" idx="6"/>
            <a:endCxn id="25" idx="4"/>
          </p:cNvCxnSpPr>
          <p:nvPr/>
        </p:nvCxnSpPr>
        <p:spPr>
          <a:xfrm flipV="1">
            <a:off x="6000750" y="5278437"/>
            <a:ext cx="1464469" cy="722313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Gekromde verbindingslijn 28"/>
          <p:cNvCxnSpPr>
            <a:stCxn id="23" idx="0"/>
            <a:endCxn id="24" idx="2"/>
          </p:cNvCxnSpPr>
          <p:nvPr/>
        </p:nvCxnSpPr>
        <p:spPr>
          <a:xfrm rot="5400000" flipH="1" flipV="1">
            <a:off x="2510917" y="3007332"/>
            <a:ext cx="512001" cy="1855401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Gekromde verbindingslijn 28"/>
          <p:cNvCxnSpPr>
            <a:stCxn id="25" idx="0"/>
            <a:endCxn id="24" idx="6"/>
          </p:cNvCxnSpPr>
          <p:nvPr/>
        </p:nvCxnSpPr>
        <p:spPr>
          <a:xfrm rot="16200000" flipV="1">
            <a:off x="6419310" y="3168902"/>
            <a:ext cx="535781" cy="1556039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Gekromde verbindingslijn 28"/>
          <p:cNvCxnSpPr>
            <a:stCxn id="25" idx="0"/>
            <a:endCxn id="32" idx="6"/>
          </p:cNvCxnSpPr>
          <p:nvPr/>
        </p:nvCxnSpPr>
        <p:spPr>
          <a:xfrm rot="16200000" flipV="1">
            <a:off x="5479322" y="2228915"/>
            <a:ext cx="1969727" cy="200206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Ovaal 31"/>
          <p:cNvSpPr/>
          <p:nvPr/>
        </p:nvSpPr>
        <p:spPr>
          <a:xfrm>
            <a:off x="3891526" y="1780741"/>
            <a:ext cx="1571625" cy="9286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nl-NL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werk</a:t>
            </a:r>
          </a:p>
        </p:txBody>
      </p:sp>
      <p:cxnSp>
        <p:nvCxnSpPr>
          <p:cNvPr id="33" name="Gekromde verbindingslijn 28"/>
          <p:cNvCxnSpPr>
            <a:stCxn id="23" idx="0"/>
            <a:endCxn id="32" idx="2"/>
          </p:cNvCxnSpPr>
          <p:nvPr/>
        </p:nvCxnSpPr>
        <p:spPr>
          <a:xfrm rot="5400000" flipH="1" flipV="1">
            <a:off x="1892398" y="2191905"/>
            <a:ext cx="1945947" cy="2052309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Tekstvak 105"/>
          <p:cNvSpPr txBox="1">
            <a:spLocks noChangeArrowheads="1"/>
          </p:cNvSpPr>
          <p:nvPr/>
        </p:nvSpPr>
        <p:spPr bwMode="auto">
          <a:xfrm>
            <a:off x="358532" y="1794455"/>
            <a:ext cx="21859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Leerplicht </a:t>
            </a:r>
            <a:b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 je 18</a:t>
            </a:r>
            <a:r>
              <a:rPr lang="nl-NL" sz="24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br>
              <a:rPr lang="nl-NL" sz="24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startkwalificatie</a:t>
            </a:r>
            <a:endParaRPr lang="nl-NL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kstvak 34"/>
          <p:cNvSpPr txBox="1">
            <a:spLocks noChangeArrowheads="1"/>
          </p:cNvSpPr>
          <p:nvPr/>
        </p:nvSpPr>
        <p:spPr bwMode="auto">
          <a:xfrm>
            <a:off x="1064679" y="5837565"/>
            <a:ext cx="98368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b="1" dirty="0">
                <a:solidFill>
                  <a:srgbClr val="FF0000"/>
                </a:solidFill>
              </a:rPr>
              <a:t>75%</a:t>
            </a:r>
          </a:p>
        </p:txBody>
      </p:sp>
      <p:sp>
        <p:nvSpPr>
          <p:cNvPr id="36" name="Tekstvak 35"/>
          <p:cNvSpPr txBox="1">
            <a:spLocks noChangeArrowheads="1"/>
          </p:cNvSpPr>
          <p:nvPr/>
        </p:nvSpPr>
        <p:spPr bwMode="auto">
          <a:xfrm>
            <a:off x="7238511" y="5870012"/>
            <a:ext cx="928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l-NL" sz="2400" b="1" dirty="0">
                <a:solidFill>
                  <a:srgbClr val="FF0000"/>
                </a:solidFill>
              </a:rPr>
              <a:t>25</a:t>
            </a:r>
            <a:r>
              <a:rPr lang="nl-NL" b="1" dirty="0">
                <a:solidFill>
                  <a:srgbClr val="FF0000"/>
                </a:solidFill>
              </a:rPr>
              <a:t>%</a:t>
            </a:r>
          </a:p>
        </p:txBody>
      </p:sp>
      <p:cxnSp>
        <p:nvCxnSpPr>
          <p:cNvPr id="37" name="Rechte verbindingslijn met pijl 36"/>
          <p:cNvCxnSpPr/>
          <p:nvPr/>
        </p:nvCxnSpPr>
        <p:spPr>
          <a:xfrm flipH="1" flipV="1">
            <a:off x="4801900" y="2654877"/>
            <a:ext cx="283667" cy="513739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86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 animBg="1"/>
      <p:bldP spid="24" grpId="0" animBg="1"/>
      <p:bldP spid="25" grpId="0" animBg="1"/>
      <p:bldP spid="32" grpId="0" animBg="1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MBO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5197730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Middelbaar Beroeps Opleiding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Veel opleidingen </a:t>
            </a:r>
            <a:r>
              <a:rPr lang="nl-NL" sz="2400" dirty="0">
                <a:sym typeface="Wingdings" panose="05000000000000000000" pitchFamily="2" charset="2"/>
              </a:rPr>
              <a:t> mavo overal plaatsbaar</a:t>
            </a:r>
            <a:br>
              <a:rPr lang="nl-NL" sz="2400" dirty="0">
                <a:sym typeface="Wingdings" panose="05000000000000000000" pitchFamily="2" charset="2"/>
              </a:rPr>
            </a:br>
            <a:endParaRPr lang="nl-NL" sz="2400" dirty="0">
              <a:sym typeface="Wingdings" panose="05000000000000000000" pitchFamily="2" charset="2"/>
            </a:endParaRPr>
          </a:p>
          <a:p>
            <a:r>
              <a:rPr lang="nl-NL" sz="2400" dirty="0">
                <a:sym typeface="Wingdings" panose="05000000000000000000" pitchFamily="2" charset="2"/>
              </a:rPr>
              <a:t>Twee niveaus: 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niveau 3 = vakopleiding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niveau 4 = middenkader</a:t>
            </a:r>
            <a:br>
              <a:rPr lang="nl-NL" sz="2400" dirty="0">
                <a:sym typeface="Wingdings" panose="05000000000000000000" pitchFamily="2" charset="2"/>
              </a:rPr>
            </a:br>
            <a:endParaRPr lang="nl-NL" sz="2400" dirty="0">
              <a:sym typeface="Wingdings" panose="05000000000000000000" pitchFamily="2" charset="2"/>
            </a:endParaRPr>
          </a:p>
          <a:p>
            <a:r>
              <a:rPr lang="nl-NL" sz="2400" dirty="0">
                <a:sym typeface="Wingdings" panose="05000000000000000000" pitchFamily="2" charset="2"/>
              </a:rPr>
              <a:t>Twee leerwegen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BBL (beroep begeleidende leerweg) 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  Meer dan 60% is stage, de rest op school</a:t>
            </a:r>
            <a:br>
              <a:rPr lang="nl-NL" sz="2400" dirty="0">
                <a:sym typeface="Wingdings" panose="05000000000000000000" pitchFamily="2" charset="2"/>
              </a:rPr>
            </a:b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BOL (beroep opleidende leerweg)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  20% - 60% is stage, de rest op school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5578950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6ED15ECAB2F04889E08118B70AF838" ma:contentTypeVersion="0" ma:contentTypeDescription="Een nieuw document maken." ma:contentTypeScope="" ma:versionID="b04352008ebc3e7950eddc619469603e">
  <xsd:schema xmlns:xsd="http://www.w3.org/2001/XMLSchema" xmlns:p="http://schemas.microsoft.com/office/2006/metadata/properties" targetNamespace="http://schemas.microsoft.com/office/2006/metadata/properties" ma:root="true" ma:fieldsID="b118b0825d757084c8d1e1ffd33f200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B559B8-EA10-4175-8A11-F367C3285D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D7ED78F2-4FA0-49C7-B09C-8B6147E115CA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514CFD8-8500-41E9-AC50-89FCA22599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137</TotalTime>
  <Words>855</Words>
  <Application>Microsoft Office PowerPoint</Application>
  <PresentationFormat>Breedbeeld</PresentationFormat>
  <Paragraphs>90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3" baseType="lpstr">
      <vt:lpstr>Arial</vt:lpstr>
      <vt:lpstr>Calibri</vt:lpstr>
      <vt:lpstr>Trebuchet MS</vt:lpstr>
      <vt:lpstr>Wingdings</vt:lpstr>
      <vt:lpstr>Wingdings 3</vt:lpstr>
      <vt:lpstr>Facet</vt:lpstr>
      <vt:lpstr>Kiezen in leerjaar 3</vt:lpstr>
      <vt:lpstr>Programma</vt:lpstr>
      <vt:lpstr>LOB – Loopbaanoriëntatiebegeleiding</vt:lpstr>
      <vt:lpstr>Vier profielen op de mavo</vt:lpstr>
      <vt:lpstr>PowerPoint-presentatie</vt:lpstr>
      <vt:lpstr>Vakkenpakketkeuze</vt:lpstr>
      <vt:lpstr>Vakkenpakketkeuze</vt:lpstr>
      <vt:lpstr>Na De Hartenlust</vt:lpstr>
      <vt:lpstr>MBO</vt:lpstr>
      <vt:lpstr>HAVO</vt:lpstr>
      <vt:lpstr>HAVO</vt:lpstr>
      <vt:lpstr>Voor wie niet kiezen kan/wil</vt:lpstr>
      <vt:lpstr>PowerPoint-presentatie</vt:lpstr>
      <vt:lpstr>PowerPoint-presentatie</vt:lpstr>
      <vt:lpstr>Zevende vak</vt:lpstr>
      <vt:lpstr>Procedure</vt:lpstr>
      <vt:lpstr>Bij vragen en twijfel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Serge Steenman-Logtenberg</dc:creator>
  <cp:lastModifiedBy>Eem, J. van der</cp:lastModifiedBy>
  <cp:revision>142</cp:revision>
  <cp:lastPrinted>2015-08-17T08:23:01Z</cp:lastPrinted>
  <dcterms:created xsi:type="dcterms:W3CDTF">2015-03-09T18:39:41Z</dcterms:created>
  <dcterms:modified xsi:type="dcterms:W3CDTF">2026-03-10T14:32:06Z</dcterms:modified>
</cp:coreProperties>
</file>