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  <p:sldId id="332" r:id="rId3"/>
    <p:sldId id="318" r:id="rId4"/>
    <p:sldId id="286" r:id="rId5"/>
    <p:sldId id="297" r:id="rId6"/>
    <p:sldId id="301" r:id="rId7"/>
    <p:sldId id="302" r:id="rId8"/>
    <p:sldId id="303" r:id="rId9"/>
    <p:sldId id="304" r:id="rId10"/>
    <p:sldId id="317" r:id="rId11"/>
    <p:sldId id="312" r:id="rId12"/>
    <p:sldId id="305" r:id="rId13"/>
    <p:sldId id="282" r:id="rId14"/>
    <p:sldId id="337" r:id="rId15"/>
    <p:sldId id="294" r:id="rId16"/>
    <p:sldId id="292" r:id="rId17"/>
    <p:sldId id="322" r:id="rId18"/>
    <p:sldId id="321" r:id="rId19"/>
    <p:sldId id="290" r:id="rId20"/>
    <p:sldId id="289" r:id="rId21"/>
    <p:sldId id="308" r:id="rId22"/>
    <p:sldId id="313" r:id="rId23"/>
    <p:sldId id="284" r:id="rId24"/>
    <p:sldId id="285" r:id="rId25"/>
    <p:sldId id="291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577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21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3220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5172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7173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1486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2176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775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51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528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185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648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998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43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15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600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CFEE6-7763-468A-A27D-633A651033F3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46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j.vandereem@hartenlustschool.n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m.rensen@hartenlustschool.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580389" y="2799970"/>
            <a:ext cx="5725055" cy="1258060"/>
          </a:xfrm>
        </p:spPr>
        <p:txBody>
          <a:bodyPr/>
          <a:lstStyle/>
          <a:p>
            <a:r>
              <a:rPr lang="nl-NL" sz="4000" b="1" dirty="0">
                <a:solidFill>
                  <a:srgbClr val="002060"/>
                </a:solidFill>
              </a:rPr>
              <a:t>Informatie leerjaar 4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65368DB-3784-4536-B436-7E00DACB81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81" y="1616240"/>
            <a:ext cx="5438282" cy="3625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367F6EEB-CDCE-4055-9E2F-99BB2D68C592}"/>
              </a:ext>
            </a:extLst>
          </p:cNvPr>
          <p:cNvSpPr/>
          <p:nvPr/>
        </p:nvSpPr>
        <p:spPr>
          <a:xfrm>
            <a:off x="9682921" y="5958468"/>
            <a:ext cx="2276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♥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91865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voor jou!</a:t>
            </a:r>
          </a:p>
        </p:txBody>
      </p:sp>
      <p:pic>
        <p:nvPicPr>
          <p:cNvPr id="6" name="Afbeelding 5" descr="cid:image003.jpg@01D40E03.F745BB20">
            <a:extLst>
              <a:ext uri="{FF2B5EF4-FFF2-40B4-BE49-F238E27FC236}">
                <a16:creationId xmlns:a16="http://schemas.microsoft.com/office/drawing/2014/main" id="{179FA9B2-4F06-44DC-989E-32763061035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44" y="987210"/>
            <a:ext cx="4720057" cy="1258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79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82F25-A741-48C3-B38B-61E1EC961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Overstapprogramma havo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3A17CA-A2DD-450F-852E-6EB008EE8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46828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Wiskunde B &gt; mw. Heerschop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Start na de eerste SE week en tot de meivakantie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Doel: vijf hoofdstukken behandelen uit havo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opstroom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boek met toetsen. Gemiddelde cijfer komt op hun certificaat.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Enkele havo scholen vragen al naar het wiskunde B cijfer.  </a:t>
            </a:r>
          </a:p>
        </p:txBody>
      </p:sp>
    </p:spTree>
    <p:extLst>
      <p:ext uri="{BB962C8B-B14F-4D97-AF65-F5344CB8AC3E}">
        <p14:creationId xmlns:p14="http://schemas.microsoft.com/office/powerpoint/2010/main" val="623053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Profielwerkstuk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597881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Onderdeel van LOB: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tweetallen (met hetzelfde profiel, klas overstijgend)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voldoende of goed + titel wordt vermeld op diploma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periode: 10 november – 10 maart </a:t>
            </a:r>
          </a:p>
          <a:p>
            <a:endParaRPr lang="nl-N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974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Zijn er nog vragen?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een persoonlijk gesprek met de decaan, graag op afspraak, mailt u naar:</a:t>
            </a:r>
            <a:br>
              <a:rPr lang="nl-N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j.vandereem@hartenlustschool.nl</a:t>
            </a:r>
            <a:r>
              <a:rPr lang="nl-NL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952582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5D3F51-4157-4A29-B824-E228C6211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1730"/>
            <a:ext cx="8596668" cy="1320800"/>
          </a:xfrm>
        </p:spPr>
        <p:txBody>
          <a:bodyPr/>
          <a:lstStyle/>
          <a:p>
            <a:r>
              <a:rPr lang="nl-NL" dirty="0"/>
              <a:t>Info leerjaar 4 - jaarplanning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C5BDD8-D86D-4C2D-A04A-4D818029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20913"/>
            <a:ext cx="8596668" cy="566751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Rapporten: 28 november en 4 februari.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10-minuten gesprekken met persoonlijk mentor: 1-2 december en 4-5 februari.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14 april is het uitdelen en innemen van ontvangstverklaringen.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20 en 21 april: examentraining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6 mei proefexamen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6 en 7 mei vragenuur.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8 mei start centraal examen.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Datum uitslag: 11 juni eerste tijdvak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30 juni tweede tijdvak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Diploma-uitreiking 1 en 2 juli</a:t>
            </a:r>
          </a:p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364769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48992-78E4-9B84-0658-8AC877A90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FEC4F2-4C1F-EC78-2F75-063CFC626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1730"/>
            <a:ext cx="8596668" cy="1320800"/>
          </a:xfrm>
        </p:spPr>
        <p:txBody>
          <a:bodyPr/>
          <a:lstStyle/>
          <a:p>
            <a:r>
              <a:rPr lang="nl-NL" dirty="0"/>
              <a:t>Info leerjaar 4 - jaarplanning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D3F440-F803-6913-E8F7-8A054117A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20913"/>
            <a:ext cx="8596668" cy="56675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Parijs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Dinsdag 14 t/m vrijdag 17 april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Vertrek: dinsdagavond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Terugreis: vrijdagmiddag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Verblijf hostel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In plaats van laatste lesdag, examenstunt en Walibi. Lesinhoudelijk normaal gesproken al geen activiteiten deze dagen. Wel belangrijk om rekening te houden voor planning leren examens.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En dus examentraining op 20 en 21 april. </a:t>
            </a: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Eiffeltoren in Parijs: alles over hét symbool van de Franse stad -  VakantieDiscounter">
            <a:extLst>
              <a:ext uri="{FF2B5EF4-FFF2-40B4-BE49-F238E27FC236}">
                <a16:creationId xmlns:a16="http://schemas.microsoft.com/office/drawing/2014/main" id="{53B2F287-CCE2-616D-F98D-B8D7A9B3F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1396">
            <a:off x="7612808" y="804122"/>
            <a:ext cx="4062772" cy="222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69805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Info leerjaar 4 - jaarplanning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5588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nl-N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3 SE-weken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3 t/m 7 november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12 t/m 16 januari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16 t/m 20 maart</a:t>
            </a:r>
          </a:p>
          <a:p>
            <a:pPr marL="0" indent="0">
              <a:buNone/>
            </a:pP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Herkansingsmomenten SE-weken: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SE-week 1:  8 december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SE-week 2:  9 februari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SE-week 3:  3 april</a:t>
            </a:r>
          </a:p>
          <a:p>
            <a:pPr marL="0" indent="0">
              <a:buNone/>
            </a:pP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Let op: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Leerlingen mogen per SE-week slechts voor één vak herkansen.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Door ziekte of andere reden absent tijdens een SE-week? Dan zorgt meneer Rensen (examensecretaris) voor een inhaalprogramma. </a:t>
            </a:r>
          </a:p>
        </p:txBody>
      </p:sp>
    </p:spTree>
    <p:extLst>
      <p:ext uri="{BB962C8B-B14F-4D97-AF65-F5344CB8AC3E}">
        <p14:creationId xmlns:p14="http://schemas.microsoft.com/office/powerpoint/2010/main" val="3409671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Info leerjaar 4 - jaarplanning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738559"/>
            <a:ext cx="8596668" cy="388077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l-NL" sz="9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8 t/m 12 september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9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Maatschappelijke stage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9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Tekenkamp</a:t>
            </a:r>
          </a:p>
          <a:p>
            <a:pPr marL="0" indent="0">
              <a:buNone/>
            </a:pPr>
            <a:endParaRPr lang="nl-NL" sz="9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9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Centraal Praktijk Examen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9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Leerlingen met Beeldende Vorming in het pakket.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9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vanaf 10 maart. </a:t>
            </a:r>
          </a:p>
          <a:p>
            <a:endParaRPr lang="nl-NL" sz="9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800" dirty="0"/>
              <a:t>     </a:t>
            </a:r>
          </a:p>
          <a:p>
            <a:pPr marL="0" indent="0">
              <a:buNone/>
            </a:pPr>
            <a:r>
              <a:rPr lang="nl-NL" sz="2800" dirty="0"/>
              <a:t>    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897631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Het PTA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762445"/>
            <a:ext cx="8596668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PTA/examenwijzer cohort 2024-2026 (klas 3 + 4):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Wat, wanneer, hoe, weging en herkansbaarheid.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PTA/examenwijzer samen met examenreglement vóór 1 oktober toegestuurd en op site.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Examensecretaris: dhr. Rensen.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Examencommissie: dhr. Rensen, dhr. Van der Eem                         en dhr. Elferink.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95ECD25-4444-C7A2-A690-21485961D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86929">
            <a:off x="9065195" y="965443"/>
            <a:ext cx="2732866" cy="3987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91125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D34B01-908C-4D99-B4F4-D17119372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PTA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C911141-49BE-4499-4AC6-3D5023E65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164464"/>
            <a:ext cx="6200806" cy="569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3464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Pluspassers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521655"/>
            <a:ext cx="8596668" cy="51886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sz="3100" dirty="0">
                <a:latin typeface="Arial" panose="020B0604020202020204" pitchFamily="34" charset="0"/>
                <a:cs typeface="Arial" panose="020B0604020202020204" pitchFamily="34" charset="0"/>
              </a:rPr>
              <a:t>De dyslexiecoach / leerlingbegeleiding inventariseert aan de hand van de </a:t>
            </a:r>
            <a:r>
              <a:rPr lang="nl-NL" sz="3100" u="sng" dirty="0">
                <a:latin typeface="Arial" panose="020B0604020202020204" pitchFamily="34" charset="0"/>
                <a:cs typeface="Arial" panose="020B0604020202020204" pitchFamily="34" charset="0"/>
              </a:rPr>
              <a:t>nu bekende gegevens</a:t>
            </a:r>
            <a:r>
              <a:rPr lang="nl-NL" sz="3100" dirty="0">
                <a:latin typeface="Arial" panose="020B0604020202020204" pitchFamily="34" charset="0"/>
                <a:cs typeface="Arial" panose="020B0604020202020204" pitchFamily="34" charset="0"/>
              </a:rPr>
              <a:t> welke extra facilitering nodig is. </a:t>
            </a:r>
          </a:p>
          <a:p>
            <a:pPr marL="0" indent="0">
              <a:buNone/>
            </a:pPr>
            <a:endParaRPr lang="nl-NL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3100" dirty="0">
                <a:latin typeface="Arial" panose="020B0604020202020204" pitchFamily="34" charset="0"/>
                <a:cs typeface="Arial" panose="020B0604020202020204" pitchFamily="34" charset="0"/>
              </a:rPr>
              <a:t>Voorbeelden hiervan zijn: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3100" dirty="0">
                <a:latin typeface="Arial" panose="020B0604020202020204" pitchFamily="34" charset="0"/>
                <a:cs typeface="Arial" panose="020B0604020202020204" pitchFamily="34" charset="0"/>
              </a:rPr>
              <a:t>25% extra tijd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3100" dirty="0">
                <a:latin typeface="Arial" panose="020B0604020202020204" pitchFamily="34" charset="0"/>
                <a:cs typeface="Arial" panose="020B0604020202020204" pitchFamily="34" charset="0"/>
              </a:rPr>
              <a:t>gebruik </a:t>
            </a:r>
            <a:r>
              <a:rPr lang="nl-NL" sz="3100" dirty="0" err="1">
                <a:latin typeface="Arial" panose="020B0604020202020204" pitchFamily="34" charset="0"/>
                <a:cs typeface="Arial" panose="020B0604020202020204" pitchFamily="34" charset="0"/>
              </a:rPr>
              <a:t>Kurzweil</a:t>
            </a:r>
            <a:endParaRPr lang="nl-NL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3100" dirty="0">
                <a:latin typeface="Arial" panose="020B0604020202020204" pitchFamily="34" charset="0"/>
                <a:cs typeface="Arial" panose="020B0604020202020204" pitchFamily="34" charset="0"/>
              </a:rPr>
              <a:t>Laptop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3100" dirty="0">
                <a:latin typeface="Arial" panose="020B0604020202020204" pitchFamily="34" charset="0"/>
                <a:cs typeface="Arial" panose="020B0604020202020204" pitchFamily="34" charset="0"/>
              </a:rPr>
              <a:t>overige bijzonderheden</a:t>
            </a:r>
          </a:p>
          <a:p>
            <a:pPr marL="0" indent="0">
              <a:buNone/>
            </a:pPr>
            <a:endParaRPr lang="nl-NL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3100" dirty="0">
                <a:latin typeface="Arial" panose="020B0604020202020204" pitchFamily="34" charset="0"/>
                <a:cs typeface="Arial" panose="020B0604020202020204" pitchFamily="34" charset="0"/>
              </a:rPr>
              <a:t>Vóór 1 oktober per mail melden bij de examensecretaris, dhr. </a:t>
            </a:r>
            <a:r>
              <a:rPr lang="nl-NL" sz="3100" dirty="0" err="1">
                <a:latin typeface="Arial" panose="020B0604020202020204" pitchFamily="34" charset="0"/>
                <a:cs typeface="Arial" panose="020B0604020202020204" pitchFamily="34" charset="0"/>
              </a:rPr>
              <a:t>Rensen</a:t>
            </a:r>
            <a:r>
              <a:rPr lang="nl-NL" sz="3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3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m.rensen@hartenlustschool.nl</a:t>
            </a:r>
            <a:endParaRPr lang="nl-NL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3100" dirty="0">
                <a:latin typeface="Arial" panose="020B0604020202020204" pitchFamily="34" charset="0"/>
                <a:cs typeface="Arial" panose="020B0604020202020204" pitchFamily="34" charset="0"/>
              </a:rPr>
              <a:t>Vóór 1 november dient school dit te melden aan Inspectie.</a:t>
            </a:r>
          </a:p>
          <a:p>
            <a:pPr marL="0" indent="0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06659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8342"/>
          </a:xfrm>
        </p:spPr>
        <p:txBody>
          <a:bodyPr/>
          <a:lstStyle/>
          <a:p>
            <a:r>
              <a:rPr lang="nl-NL" dirty="0"/>
              <a:t>Mijzelf voorstellen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470356"/>
            <a:ext cx="9005587" cy="43456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Mitchell Elferink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31 jaar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Woonachtig in Haarlem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Als docent economie gewerkt op:</a:t>
            </a:r>
          </a:p>
          <a:p>
            <a:pPr lvl="7">
              <a:buFont typeface="Wingdings" panose="05000000000000000000" pitchFamily="2" charset="2"/>
              <a:buChar char="Ø"/>
            </a:pPr>
            <a:r>
              <a:rPr lang="nl-NL" sz="2400" dirty="0"/>
              <a:t>Het Montessori College Aerdenhout, </a:t>
            </a:r>
          </a:p>
          <a:p>
            <a:pPr lvl="7">
              <a:buFont typeface="Wingdings" panose="05000000000000000000" pitchFamily="2" charset="2"/>
              <a:buChar char="Ø"/>
            </a:pPr>
            <a:r>
              <a:rPr lang="nl-NL" sz="2400" dirty="0"/>
              <a:t>Het Schoter en </a:t>
            </a:r>
          </a:p>
          <a:p>
            <a:pPr lvl="7">
              <a:buFont typeface="Wingdings" panose="05000000000000000000" pitchFamily="2" charset="2"/>
              <a:buChar char="Ø"/>
            </a:pPr>
            <a:r>
              <a:rPr lang="nl-NL" sz="2400" dirty="0"/>
              <a:t>De Hartenlust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Nu heel veel zin in mijn derde schooljaar als teamleider!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5DF3A73-1D30-4FE7-89A0-739FFC7D11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370" y="831007"/>
            <a:ext cx="3028797" cy="2019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8B96DFD-58C3-4EB4-B987-9D4C23252766}"/>
              </a:ext>
            </a:extLst>
          </p:cNvPr>
          <p:cNvSpPr/>
          <p:nvPr/>
        </p:nvSpPr>
        <p:spPr>
          <a:xfrm>
            <a:off x="9682921" y="5958468"/>
            <a:ext cx="2276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♥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91865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voor jou!</a:t>
            </a:r>
          </a:p>
        </p:txBody>
      </p:sp>
    </p:spTree>
    <p:extLst>
      <p:ext uri="{BB962C8B-B14F-4D97-AF65-F5344CB8AC3E}">
        <p14:creationId xmlns:p14="http://schemas.microsoft.com/office/powerpoint/2010/main" val="294302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Wanneer mag een leerling deelnemen aan het centraal examen?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Wanneer alle schoolexamens zijn gemaakt.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Wanneer het profielwerkstuk met een voldoende of goed is afgerond.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Wanneer alle handelingsdelen met een voldoende zijn afgerond (bijvoorbeeld LOB en KCKV). </a:t>
            </a: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3107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Wanneer geslaagd?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682287"/>
            <a:ext cx="8748020" cy="434637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Een gemiddelde score van 5,5 voor alle CE cijfers.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Nederlands mag niet lager dan een 5 zijn. 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En daarnaast…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Al je eindcijfers zijn een 6 of hoger, of;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Je hebt een 5 en voor de rest 6 of hoger, of;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Je hebt een 4, een 7 of hoger en voor de rest 6 of hoger, of;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Je hebt 2 keer een 5, een 7 of hoger en voor de rest 6 of hoger;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Geen enkel eindcijfer is lager dan een 4. Let op: ook voor de afzonderlijke keuzevakken moet je ten minste het eindcijfer 4 halen.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689304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Wanneer cum laude geslaagd?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710423"/>
            <a:ext cx="8596668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Wanneer voor de eindexamenvakken, inclusief maatschappijleer, gemiddeld een 8,0 is behaald.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Bovendien mag geen enkel cijfer lager zijn dan een 6,0.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Het zevende vak mag worden meegeteld of worden weggelaten. </a:t>
            </a:r>
          </a:p>
        </p:txBody>
      </p:sp>
    </p:spTree>
    <p:extLst>
      <p:ext uri="{BB962C8B-B14F-4D97-AF65-F5344CB8AC3E}">
        <p14:creationId xmlns:p14="http://schemas.microsoft.com/office/powerpoint/2010/main" val="2478565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22EBB3-A70E-4F30-9395-FD719CA3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Aanwezigheid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ADB2B6-2924-4749-8809-E10AD31D2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4750"/>
            <a:ext cx="8775010" cy="438034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Absentie: bellen voor 8.30 uur.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Herkansingen SE-week toetsen worden ingepland door examensecretaris. Overige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SE’s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dienen binnen drie weken in overleg met vakdocent te worden ingehaald. Zo niet is het een onregelmatigheid dus melding examencommissie.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Bijzonder verlof dient, indien mogelijk, 6 weken van tevoren te worden aangevraagd bij de leerlingcoördinator. Hiervoor kan een formulier worden gedownload op de site.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I-uren na de herfstvakantie alle vakken, vanaf 15 september Nederlands, Engels, wiskunde, dyslexie, dyscalculie en rekenen. Leerlingen schrijven tot uiterlijk 16:30 een dag van tevoren via Magister in en zijn dan ook verplicht aanwezig.</a:t>
            </a:r>
          </a:p>
        </p:txBody>
      </p:sp>
    </p:spTree>
    <p:extLst>
      <p:ext uri="{BB962C8B-B14F-4D97-AF65-F5344CB8AC3E}">
        <p14:creationId xmlns:p14="http://schemas.microsoft.com/office/powerpoint/2010/main" val="3688607732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A227F4-4754-447D-A9A4-9CD2C1B8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Overige praktische informatie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4E7690-5072-4F28-930B-A8047D4CC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9611"/>
            <a:ext cx="8828173" cy="461878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Leerlingcoördinator: mevrouw Evers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Om de week studie lesuren voor leerjaar 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Rookvrije school.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Gezonde schoolkantine.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Lessen in orde: vaste structuur in de les, mobiel thuis of in de kluis.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Alle leerlingen worden geacht het leerlingenstatuut te kennen, zie site.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De school geeft geen medicijnen uit.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Alle overige belangrijke informatie wordt per mail verstuurd.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3650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CA364-6D27-466F-BACF-5A8DD368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Zijn er 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551C53-773D-46E2-B8C3-DF0FB28FB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Algemene vragen: dhr. Elferink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LOB: dhr. Van der Eem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Examenvragen: dhr. Rensen via de mail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Stageweek: dhr. Simon via de mail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Tekenkamp: mw. Lohr via de mail</a:t>
            </a: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43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D38E1E-982D-49E9-AECD-9FE345267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09E138-399C-4EE3-B88C-74A1FFB06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68219"/>
            <a:ext cx="8933805" cy="38807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Welkomstwoord: Dhr. Elferink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Klassendocenten: </a:t>
            </a:r>
          </a:p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							4A Dhr. De Boer/Van der Eem (NL/GS)</a:t>
            </a:r>
          </a:p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							4B Mw. Annema (BIO)</a:t>
            </a:r>
          </a:p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							4C Mw. Heerschop (WI)</a:t>
            </a:r>
          </a:p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							4D Dhr. Samson (LO)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Informatie LOB, dhr. van der Eem, decaan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Leerjaar 4 in vogelvlucht, dhr. Elferink, teamleider bovenbouw</a:t>
            </a:r>
          </a:p>
        </p:txBody>
      </p:sp>
    </p:spTree>
    <p:extLst>
      <p:ext uri="{BB962C8B-B14F-4D97-AF65-F5344CB8AC3E}">
        <p14:creationId xmlns:p14="http://schemas.microsoft.com/office/powerpoint/2010/main" val="610566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597074"/>
            <a:ext cx="8596668" cy="758342"/>
          </a:xfrm>
        </p:spPr>
        <p:txBody>
          <a:bodyPr>
            <a:normAutofit/>
          </a:bodyPr>
          <a:lstStyle/>
          <a:p>
            <a:r>
              <a:rPr lang="nl-NL" dirty="0"/>
              <a:t>Programma LOB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70356"/>
            <a:ext cx="8596668" cy="48792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Decanaat</a:t>
            </a:r>
            <a:b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Introductie</a:t>
            </a:r>
            <a:b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LOB – Loopbaan Oriëntatie Begeleiding</a:t>
            </a:r>
            <a:b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Na de Hartenlust…..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812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Decanaat - introductie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540760"/>
            <a:ext cx="9063226" cy="349957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Geeft advies en informatie over vervolgopleidingen en vakkenpakketkeuze</a:t>
            </a:r>
            <a:b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LOB – Loopbaan Oriëntatie en begeleiding (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Qompas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Twee Open Dagen bezoeken van verschillende vervolgopleidingen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Proefstuderen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Nova – vrijwillig na schooltijd, inschrijven via Nova website.</a:t>
            </a:r>
            <a:endParaRPr 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Persoonlijk gesprek met de decaan</a:t>
            </a:r>
          </a:p>
        </p:txBody>
      </p:sp>
    </p:spTree>
    <p:extLst>
      <p:ext uri="{BB962C8B-B14F-4D97-AF65-F5344CB8AC3E}">
        <p14:creationId xmlns:p14="http://schemas.microsoft.com/office/powerpoint/2010/main" val="324459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Na de Hartenlust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214438" y="4224657"/>
            <a:ext cx="2185987" cy="10541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  <a:defRPr/>
            </a:pPr>
            <a:r>
              <a:rPr lang="nl-NL" sz="2400" b="1">
                <a:solidFill>
                  <a:schemeClr val="tx1"/>
                </a:solidFill>
                <a:latin typeface="+mj-lt"/>
                <a:cs typeface="Arial" pitchFamily="34" charset="0"/>
              </a:rPr>
              <a:t>MBO</a:t>
            </a:r>
            <a:endParaRPr lang="nl-NL" sz="2400" b="1">
              <a:solidFill>
                <a:schemeClr val="tx1"/>
              </a:solidFill>
              <a:latin typeface="+mj-lt"/>
              <a:cs typeface="Arial" pitchFamily="34" charset="0"/>
              <a:hlinkClick r:id="rId2" action="ppaction://hlinksldjump"/>
            </a:endParaRPr>
          </a:p>
        </p:txBody>
      </p:sp>
      <p:sp>
        <p:nvSpPr>
          <p:cNvPr id="6" name="Ovaal 5"/>
          <p:cNvSpPr/>
          <p:nvPr/>
        </p:nvSpPr>
        <p:spPr>
          <a:xfrm>
            <a:off x="3694618" y="3143249"/>
            <a:ext cx="2214562" cy="107156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HBO</a:t>
            </a:r>
          </a:p>
        </p:txBody>
      </p:sp>
      <p:sp>
        <p:nvSpPr>
          <p:cNvPr id="7" name="Ovaal 6"/>
          <p:cNvSpPr/>
          <p:nvPr/>
        </p:nvSpPr>
        <p:spPr>
          <a:xfrm>
            <a:off x="3286125" y="5429250"/>
            <a:ext cx="2714625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VMBO-T</a:t>
            </a:r>
          </a:p>
        </p:txBody>
      </p:sp>
      <p:cxnSp>
        <p:nvCxnSpPr>
          <p:cNvPr id="8" name="Gekromde verbindingslijn 7"/>
          <p:cNvCxnSpPr>
            <a:stCxn id="7" idx="2"/>
            <a:endCxn id="5" idx="4"/>
          </p:cNvCxnSpPr>
          <p:nvPr/>
        </p:nvCxnSpPr>
        <p:spPr>
          <a:xfrm rot="10800000">
            <a:off x="2307433" y="5278758"/>
            <a:ext cx="978693" cy="721993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Gekromde verbindingslijn 18"/>
          <p:cNvCxnSpPr>
            <a:stCxn id="7" idx="6"/>
          </p:cNvCxnSpPr>
          <p:nvPr/>
        </p:nvCxnSpPr>
        <p:spPr>
          <a:xfrm flipV="1">
            <a:off x="6000750" y="5278438"/>
            <a:ext cx="1103313" cy="722312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Gekromde verbindingslijn 9"/>
          <p:cNvCxnSpPr>
            <a:stCxn id="5" idx="0"/>
            <a:endCxn id="6" idx="2"/>
          </p:cNvCxnSpPr>
          <p:nvPr/>
        </p:nvCxnSpPr>
        <p:spPr>
          <a:xfrm rot="5400000" flipH="1" flipV="1">
            <a:off x="2728212" y="3258251"/>
            <a:ext cx="545626" cy="138718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kromde verbindingslijn 28"/>
          <p:cNvCxnSpPr>
            <a:endCxn id="6" idx="6"/>
          </p:cNvCxnSpPr>
          <p:nvPr/>
        </p:nvCxnSpPr>
        <p:spPr>
          <a:xfrm rot="16200000" flipV="1">
            <a:off x="6238334" y="3349877"/>
            <a:ext cx="535782" cy="1194089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kromde verbindingslijn 28"/>
          <p:cNvCxnSpPr>
            <a:endCxn id="13" idx="6"/>
          </p:cNvCxnSpPr>
          <p:nvPr/>
        </p:nvCxnSpPr>
        <p:spPr>
          <a:xfrm rot="16200000" flipV="1">
            <a:off x="5298346" y="2409890"/>
            <a:ext cx="1969728" cy="164011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vaal 12"/>
          <p:cNvSpPr/>
          <p:nvPr/>
        </p:nvSpPr>
        <p:spPr>
          <a:xfrm>
            <a:off x="3891526" y="1780741"/>
            <a:ext cx="1571625" cy="92868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werk</a:t>
            </a:r>
          </a:p>
        </p:txBody>
      </p:sp>
      <p:cxnSp>
        <p:nvCxnSpPr>
          <p:cNvPr id="14" name="Gekromde verbindingslijn 28"/>
          <p:cNvCxnSpPr>
            <a:stCxn id="5" idx="0"/>
            <a:endCxn id="13" idx="2"/>
          </p:cNvCxnSpPr>
          <p:nvPr/>
        </p:nvCxnSpPr>
        <p:spPr>
          <a:xfrm rot="5400000" flipH="1" flipV="1">
            <a:off x="2109693" y="2442824"/>
            <a:ext cx="1979572" cy="158409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kstvak 105"/>
          <p:cNvSpPr txBox="1">
            <a:spLocks noChangeArrowheads="1"/>
          </p:cNvSpPr>
          <p:nvPr/>
        </p:nvSpPr>
        <p:spPr bwMode="auto">
          <a:xfrm>
            <a:off x="7265559" y="1553509"/>
            <a:ext cx="26054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Leerplicht tot startkwalificatie (minimaal) MBO niveau 2 of een Havo diploma</a:t>
            </a:r>
          </a:p>
        </p:txBody>
      </p:sp>
      <p:sp>
        <p:nvSpPr>
          <p:cNvPr id="16" name="Tekstvak 15"/>
          <p:cNvSpPr txBox="1">
            <a:spLocks noChangeArrowheads="1"/>
          </p:cNvSpPr>
          <p:nvPr/>
        </p:nvSpPr>
        <p:spPr bwMode="auto">
          <a:xfrm>
            <a:off x="1571625" y="5715000"/>
            <a:ext cx="928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80%</a:t>
            </a:r>
          </a:p>
        </p:txBody>
      </p:sp>
      <p:sp>
        <p:nvSpPr>
          <p:cNvPr id="17" name="Tekstvak 16"/>
          <p:cNvSpPr txBox="1">
            <a:spLocks noChangeArrowheads="1"/>
          </p:cNvSpPr>
          <p:nvPr/>
        </p:nvSpPr>
        <p:spPr bwMode="auto">
          <a:xfrm>
            <a:off x="7000875" y="5786438"/>
            <a:ext cx="928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20%</a:t>
            </a:r>
          </a:p>
        </p:txBody>
      </p:sp>
      <p:cxnSp>
        <p:nvCxnSpPr>
          <p:cNvPr id="18" name="Rechte verbindingslijn met pijl 17"/>
          <p:cNvCxnSpPr/>
          <p:nvPr/>
        </p:nvCxnSpPr>
        <p:spPr>
          <a:xfrm flipH="1" flipV="1">
            <a:off x="4860033" y="2709430"/>
            <a:ext cx="262880" cy="4338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ijdelijke aanduiding voor inhoud 4"/>
          <p:cNvSpPr txBox="1">
            <a:spLocks/>
          </p:cNvSpPr>
          <p:nvPr/>
        </p:nvSpPr>
        <p:spPr bwMode="auto">
          <a:xfrm>
            <a:off x="5929313" y="4214813"/>
            <a:ext cx="2347912" cy="10636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marR="0" lvl="0" indent="-34290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HAVO 4</a:t>
            </a:r>
          </a:p>
        </p:txBody>
      </p:sp>
    </p:spTree>
    <p:extLst>
      <p:ext uri="{BB962C8B-B14F-4D97-AF65-F5344CB8AC3E}">
        <p14:creationId xmlns:p14="http://schemas.microsoft.com/office/powerpoint/2010/main" val="29650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MBO</a:t>
            </a:r>
            <a:br>
              <a:rPr lang="nl-NL" dirty="0"/>
            </a:br>
            <a:r>
              <a:rPr lang="nl-NL" dirty="0"/>
              <a:t>Middelbaar Beroeps Onderwijs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Vmbo-t (Mavo) overal plaatsbaar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Twee niveaus: 3 (vak) en 4 (middenkader)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Beroeps Opleidende Leerweg (BOL) = meer stage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Beroepsbegeleidende Leerweg (BBL) = meer school</a:t>
            </a:r>
          </a:p>
          <a:p>
            <a:pPr marL="0" indent="0">
              <a:buNone/>
            </a:pPr>
            <a:b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015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MBO</a:t>
            </a:r>
          </a:p>
        </p:txBody>
      </p:sp>
      <p:sp>
        <p:nvSpPr>
          <p:cNvPr id="5" name="Tijdelijke aanduiding voor inhoud 4"/>
          <p:cNvSpPr txBox="1">
            <a:spLocks/>
          </p:cNvSpPr>
          <p:nvPr/>
        </p:nvSpPr>
        <p:spPr>
          <a:xfrm>
            <a:off x="5252314" y="3995848"/>
            <a:ext cx="3441605" cy="155881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Vakopleiding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en 3 jaar BOL of BBL</a:t>
            </a:r>
          </a:p>
        </p:txBody>
      </p:sp>
      <p:sp>
        <p:nvSpPr>
          <p:cNvPr id="6" name="Ovaal 5"/>
          <p:cNvSpPr/>
          <p:nvPr/>
        </p:nvSpPr>
        <p:spPr>
          <a:xfrm>
            <a:off x="3576421" y="5564756"/>
            <a:ext cx="2143951" cy="100749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VMBO</a:t>
            </a:r>
          </a:p>
        </p:txBody>
      </p:sp>
      <p:cxnSp>
        <p:nvCxnSpPr>
          <p:cNvPr id="7" name="Gekromde verbindingslijn 6"/>
          <p:cNvCxnSpPr>
            <a:stCxn id="6" idx="2"/>
          </p:cNvCxnSpPr>
          <p:nvPr/>
        </p:nvCxnSpPr>
        <p:spPr>
          <a:xfrm rot="10800000">
            <a:off x="2447765" y="3500437"/>
            <a:ext cx="1128657" cy="2568066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Gekromde verbindingslijn 18"/>
          <p:cNvCxnSpPr>
            <a:stCxn id="6" idx="6"/>
            <a:endCxn id="5" idx="4"/>
          </p:cNvCxnSpPr>
          <p:nvPr/>
        </p:nvCxnSpPr>
        <p:spPr>
          <a:xfrm flipV="1">
            <a:off x="5720372" y="5554663"/>
            <a:ext cx="1252745" cy="513840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ijdelijke aanduiding voor inhoud 4"/>
          <p:cNvSpPr txBox="1">
            <a:spLocks/>
          </p:cNvSpPr>
          <p:nvPr/>
        </p:nvSpPr>
        <p:spPr bwMode="auto">
          <a:xfrm>
            <a:off x="611559" y="1764346"/>
            <a:ext cx="3672409" cy="1736091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marR="0" lvl="0" indent="-34290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Middenkader</a:t>
            </a:r>
          </a:p>
          <a:p>
            <a:pPr marL="342900" marR="0" lvl="0" indent="-34290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en 4 jaar BOL</a:t>
            </a:r>
          </a:p>
        </p:txBody>
      </p:sp>
      <p:sp>
        <p:nvSpPr>
          <p:cNvPr id="10" name="Tijdelijke aanduiding voor inhoud 4"/>
          <p:cNvSpPr txBox="1">
            <a:spLocks/>
          </p:cNvSpPr>
          <p:nvPr/>
        </p:nvSpPr>
        <p:spPr bwMode="auto">
          <a:xfrm>
            <a:off x="4932040" y="1772815"/>
            <a:ext cx="3744417" cy="172762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marR="0" lvl="0" indent="-34290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Specialisten</a:t>
            </a:r>
          </a:p>
          <a:p>
            <a:pPr marL="342900" marR="0" lvl="0" indent="-34290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opleiding</a:t>
            </a:r>
          </a:p>
          <a:p>
            <a:pPr marL="342900" marR="0" lvl="0" indent="-34290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jaar BBL</a:t>
            </a:r>
          </a:p>
        </p:txBody>
      </p:sp>
      <p:cxnSp>
        <p:nvCxnSpPr>
          <p:cNvPr id="11" name="Gekromde verbindingslijn 18"/>
          <p:cNvCxnSpPr>
            <a:stCxn id="5" idx="2"/>
          </p:cNvCxnSpPr>
          <p:nvPr/>
        </p:nvCxnSpPr>
        <p:spPr>
          <a:xfrm rot="10800000">
            <a:off x="2447764" y="3500438"/>
            <a:ext cx="2804550" cy="1274819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Gekromde verbindingslijn 18"/>
          <p:cNvCxnSpPr/>
          <p:nvPr/>
        </p:nvCxnSpPr>
        <p:spPr>
          <a:xfrm rot="10800000">
            <a:off x="7236300" y="3500437"/>
            <a:ext cx="720077" cy="637410"/>
          </a:xfrm>
          <a:prstGeom prst="curvedConnector3">
            <a:avLst>
              <a:gd name="adj1" fmla="val -19265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59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58" y="592297"/>
            <a:ext cx="8596668" cy="1320800"/>
          </a:xfrm>
        </p:spPr>
        <p:txBody>
          <a:bodyPr>
            <a:normAutofit/>
          </a:bodyPr>
          <a:lstStyle/>
          <a:p>
            <a:r>
              <a:rPr lang="nl-NL" dirty="0"/>
              <a:t>De HAVO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2158" y="1252697"/>
            <a:ext cx="9378445" cy="54716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havo kent vier profielen: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Economie/Maatschappij (E&amp;M)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Cultuur/Maatschappij (C&amp;M)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Natuur/Gezondheid (N&amp;G)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Natuur/Techniek (N&amp;T)</a:t>
            </a:r>
          </a:p>
          <a:p>
            <a:pPr marL="514350" indent="-514350">
              <a:buFontTx/>
              <a:buAutoNum type="arabicPeriod"/>
            </a:pPr>
            <a:endParaRPr lang="nl-NL" sz="2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Eisen: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Examen in de profiel-verplichte vakken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Geslaagd voor 7 examenvakken, drempelloos toegang (top 5!)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Geslaagd voor 6 examenvakken: gemiddeld 6,8 op de eindlijst en voldoende voor </a:t>
            </a:r>
            <a:r>
              <a:rPr lang="nl-NL" sz="21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</a:t>
            </a:r>
            <a:r>
              <a:rPr lang="nl-NL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Eng en wiskunde.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enkele vakken kan een overstapprogramma verplicht zijn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sz="2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Informeer tijdig bij de school van keuze welke eisen er worden gesteld. </a:t>
            </a:r>
          </a:p>
        </p:txBody>
      </p:sp>
    </p:spTree>
    <p:extLst>
      <p:ext uri="{BB962C8B-B14F-4D97-AF65-F5344CB8AC3E}">
        <p14:creationId xmlns:p14="http://schemas.microsoft.com/office/powerpoint/2010/main" val="25727263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1283</Words>
  <Application>Microsoft Office PowerPoint</Application>
  <PresentationFormat>Breedbeeld</PresentationFormat>
  <Paragraphs>194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1" baseType="lpstr">
      <vt:lpstr>Arial</vt:lpstr>
      <vt:lpstr>Century Gothic</vt:lpstr>
      <vt:lpstr>Trebuchet MS</vt:lpstr>
      <vt:lpstr>Wingdings</vt:lpstr>
      <vt:lpstr>Wingdings 3</vt:lpstr>
      <vt:lpstr>Facet</vt:lpstr>
      <vt:lpstr>PowerPoint-presentatie</vt:lpstr>
      <vt:lpstr>Mijzelf voorstellen</vt:lpstr>
      <vt:lpstr>Programma</vt:lpstr>
      <vt:lpstr>Programma LOB</vt:lpstr>
      <vt:lpstr>Decanaat - introductie</vt:lpstr>
      <vt:lpstr>Na de Hartenlust</vt:lpstr>
      <vt:lpstr>Het MBO Middelbaar Beroeps Onderwijs</vt:lpstr>
      <vt:lpstr>Het MBO</vt:lpstr>
      <vt:lpstr>De HAVO</vt:lpstr>
      <vt:lpstr>Overstapprogramma havo</vt:lpstr>
      <vt:lpstr>Profielwerkstuk</vt:lpstr>
      <vt:lpstr>Zijn er nog vragen?</vt:lpstr>
      <vt:lpstr>Info leerjaar 4 - jaarplanning</vt:lpstr>
      <vt:lpstr>Info leerjaar 4 - jaarplanning</vt:lpstr>
      <vt:lpstr>Info leerjaar 4 - jaarplanning</vt:lpstr>
      <vt:lpstr>Info leerjaar 4 - jaarplanning</vt:lpstr>
      <vt:lpstr>Het PTA</vt:lpstr>
      <vt:lpstr>Voorbeeld PTA</vt:lpstr>
      <vt:lpstr>Pluspassers</vt:lpstr>
      <vt:lpstr>Wanneer mag een leerling deelnemen aan het centraal examen?</vt:lpstr>
      <vt:lpstr>Wanneer geslaagd?</vt:lpstr>
      <vt:lpstr>Wanneer cum laude geslaagd?</vt:lpstr>
      <vt:lpstr>Aanwezigheid</vt:lpstr>
      <vt:lpstr>Overige praktische informatie</vt:lpstr>
      <vt:lpstr>Zijn er vragen?</vt:lpstr>
    </vt:vector>
  </TitlesOfParts>
  <Company>Dunamare Onderwijsgroep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Elferink, M.</dc:creator>
  <cp:lastModifiedBy>Elferink, M.</cp:lastModifiedBy>
  <cp:revision>1</cp:revision>
  <dcterms:created xsi:type="dcterms:W3CDTF">2025-09-04T09:00:42Z</dcterms:created>
  <dcterms:modified xsi:type="dcterms:W3CDTF">2025-09-04T09:05:38Z</dcterms:modified>
</cp:coreProperties>
</file>