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73" r:id="rId8"/>
    <p:sldId id="262" r:id="rId9"/>
    <p:sldId id="270" r:id="rId10"/>
    <p:sldId id="271" r:id="rId11"/>
    <p:sldId id="272" r:id="rId12"/>
    <p:sldId id="264" r:id="rId13"/>
    <p:sldId id="263" r:id="rId14"/>
    <p:sldId id="266" r:id="rId15"/>
    <p:sldId id="265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info@huski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and White Parisian Street Scene · Free Stock Photo">
            <a:extLst>
              <a:ext uri="{FF2B5EF4-FFF2-40B4-BE49-F238E27FC236}">
                <a16:creationId xmlns:a16="http://schemas.microsoft.com/office/drawing/2014/main" id="{3DC58F35-133F-4AFC-1FE8-C746B85F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290" y="-1185204"/>
            <a:ext cx="13218368" cy="991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8D938C-C2FC-B3AC-3531-C29734C05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325" y="550723"/>
            <a:ext cx="10058400" cy="3566160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De </a:t>
            </a:r>
            <a:r>
              <a:rPr lang="nl-NL" dirty="0" err="1">
                <a:solidFill>
                  <a:srgbClr val="002060"/>
                </a:solidFill>
              </a:rPr>
              <a:t>Pa-reis</a:t>
            </a:r>
            <a:r>
              <a:rPr lang="nl-NL" dirty="0">
                <a:solidFill>
                  <a:srgbClr val="002060"/>
                </a:solidFill>
              </a:rPr>
              <a:t> met klas 4</a:t>
            </a:r>
          </a:p>
        </p:txBody>
      </p:sp>
      <p:pic>
        <p:nvPicPr>
          <p:cNvPr id="5" name="Afbeelding 4" descr="Afbeelding met Lettertype, Graphics, grafische vormgeving, schermopname&#10;&#10;Door AI gegenereerde inhoud is mogelijk onjuist.">
            <a:extLst>
              <a:ext uri="{FF2B5EF4-FFF2-40B4-BE49-F238E27FC236}">
                <a16:creationId xmlns:a16="http://schemas.microsoft.com/office/drawing/2014/main" id="{29636976-FCEC-417D-313D-00D6E2C3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30" y="4942478"/>
            <a:ext cx="7100718" cy="107828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7B51949-1BE5-5810-ADEE-C078512E9ADF}"/>
              </a:ext>
            </a:extLst>
          </p:cNvPr>
          <p:cNvSpPr txBox="1"/>
          <p:nvPr/>
        </p:nvSpPr>
        <p:spPr>
          <a:xfrm>
            <a:off x="4343400" y="352425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2060"/>
                </a:solidFill>
              </a:rPr>
              <a:t>Startopdracht: Overleg met degene die naast je zit: wat is jouw favoriete herinnering aan je middelbare schooltijd?</a:t>
            </a:r>
          </a:p>
        </p:txBody>
      </p:sp>
    </p:spTree>
    <p:extLst>
      <p:ext uri="{BB962C8B-B14F-4D97-AF65-F5344CB8AC3E}">
        <p14:creationId xmlns:p14="http://schemas.microsoft.com/office/powerpoint/2010/main" val="194322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7DA4E-4182-A200-9C0F-DE525B7C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3C9BE-7318-71F2-4444-DE36AFD9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9219"/>
            <a:ext cx="10058400" cy="1450757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D86CC6-1976-FBA2-8FAD-34106EB86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95" y="2022389"/>
            <a:ext cx="8279130" cy="4023360"/>
          </a:xfrm>
        </p:spPr>
        <p:txBody>
          <a:bodyPr numCol="2">
            <a:normAutofit fontScale="4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nl-NL" sz="3600" i="1" dirty="0"/>
              <a:t>Donderdag 16 april</a:t>
            </a:r>
            <a:r>
              <a:rPr lang="nl-NL" sz="3600" dirty="0"/>
              <a:t>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08.00 – 08.30 uur – Ontbijt in de accommodatie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09.00 uur – Met het openbaar vervoer naar het centrum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Ochtendprogramma (groepen wisselen):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10.00 – 12.00 uur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½ groep bezoek aan de Eiffeltoren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½ groep graffitiworkshop 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12.00 – 13.00 uur – Lunch op eigen gelegenheid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13.30 – 14.00 uur – Verplaatsing met de metro naar de volgende activiteit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Middagprogramma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14.00 – 16.00 uur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½ groep bezoek aan de Eiffeltoren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½ groep </a:t>
            </a:r>
            <a:r>
              <a:rPr lang="nl-NL" sz="3600" dirty="0" err="1"/>
              <a:t>graffittiworkshop</a:t>
            </a:r>
            <a:endParaRPr lang="nl-NL" sz="3600" dirty="0"/>
          </a:p>
          <a:p>
            <a:pPr fontAlgn="base">
              <a:lnSpc>
                <a:spcPct val="120000"/>
              </a:lnSpc>
            </a:pPr>
            <a:r>
              <a:rPr lang="nl-NL" sz="3600" dirty="0"/>
              <a:t>Na afloop verplaatsen we ons met de metro naar het restaurant.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17.30 – 19.00 uur – Diner bij </a:t>
            </a:r>
            <a:r>
              <a:rPr lang="nl-NL" sz="3600" dirty="0" err="1"/>
              <a:t>Flams</a:t>
            </a:r>
            <a:r>
              <a:rPr lang="nl-NL" sz="3600" dirty="0"/>
              <a:t> Saint-</a:t>
            </a:r>
            <a:r>
              <a:rPr lang="nl-NL" sz="3600" dirty="0" err="1"/>
              <a:t>Lazare</a:t>
            </a:r>
            <a:r>
              <a:rPr lang="nl-NL" sz="3600" dirty="0"/>
              <a:t>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Daarna met de metro terug naar de accommodatie. </a:t>
            </a:r>
          </a:p>
          <a:p>
            <a:pPr fontAlgn="base">
              <a:lnSpc>
                <a:spcPct val="120000"/>
              </a:lnSpc>
            </a:pPr>
            <a:r>
              <a:rPr lang="nl-NL" sz="3600" dirty="0"/>
              <a:t>20.00 – 22.00 uur – Gezamenlijke pubquiz in een zaal bij de accommodatie </a:t>
            </a:r>
          </a:p>
          <a:p>
            <a:pPr>
              <a:lnSpc>
                <a:spcPct val="120000"/>
              </a:lnSpc>
            </a:pPr>
            <a:endParaRPr lang="nl-NL" dirty="0"/>
          </a:p>
        </p:txBody>
      </p:sp>
      <p:pic>
        <p:nvPicPr>
          <p:cNvPr id="11266" name="Picture 2" descr="Tour Eiffel 1999, Parijs, François Lochon · Kunstfoto's · YellowKorner">
            <a:extLst>
              <a:ext uri="{FF2B5EF4-FFF2-40B4-BE49-F238E27FC236}">
                <a16:creationId xmlns:a16="http://schemas.microsoft.com/office/drawing/2014/main" id="{0DC7F300-2042-8EB9-25E8-BBA082855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582" y="904875"/>
            <a:ext cx="3115204" cy="53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10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11BDA-8F6C-F93E-488E-2E9871E8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20CAF-0E3D-E037-1E3D-B64F6AC9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2BEFA8-4680-DEC9-693D-E0E4C8BB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05" y="1979084"/>
            <a:ext cx="6215487" cy="402336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nl-NL" i="1" dirty="0"/>
              <a:t>Vrijdag 17 april</a:t>
            </a:r>
            <a:r>
              <a:rPr lang="nl-NL" dirty="0"/>
              <a:t> </a:t>
            </a:r>
          </a:p>
          <a:p>
            <a:pPr fontAlgn="base"/>
            <a:r>
              <a:rPr lang="nl-NL" dirty="0"/>
              <a:t>08.00 – 08.30 uur – Ontbijt in de accommodatie </a:t>
            </a:r>
          </a:p>
          <a:p>
            <a:pPr fontAlgn="base"/>
            <a:r>
              <a:rPr lang="nl-NL" dirty="0"/>
              <a:t>09.00 uur – Bagage inpakken en uitchecken </a:t>
            </a:r>
          </a:p>
          <a:p>
            <a:pPr fontAlgn="base"/>
            <a:r>
              <a:rPr lang="nl-NL" dirty="0"/>
              <a:t>10.00 uur – Bussen staan klaar, bagage inladen en vertrek richting Montmartre </a:t>
            </a:r>
          </a:p>
          <a:p>
            <a:pPr fontAlgn="base"/>
            <a:r>
              <a:rPr lang="nl-NL" b="1" dirty="0"/>
              <a:t>11.00 uur</a:t>
            </a:r>
            <a:r>
              <a:rPr lang="nl-NL" dirty="0"/>
              <a:t> wandeling langs: </a:t>
            </a:r>
          </a:p>
          <a:p>
            <a:pPr fontAlgn="base"/>
            <a:r>
              <a:rPr lang="nl-NL" dirty="0"/>
              <a:t>de </a:t>
            </a:r>
            <a:r>
              <a:rPr lang="nl-NL" dirty="0" err="1"/>
              <a:t>Sacré-Cœur</a:t>
            </a:r>
            <a:r>
              <a:rPr lang="nl-NL" dirty="0"/>
              <a:t> </a:t>
            </a:r>
          </a:p>
          <a:p>
            <a:pPr fontAlgn="base"/>
            <a:r>
              <a:rPr lang="nl-NL" dirty="0" err="1"/>
              <a:t>Place</a:t>
            </a:r>
            <a:r>
              <a:rPr lang="nl-NL" dirty="0"/>
              <a:t> du </a:t>
            </a:r>
            <a:r>
              <a:rPr lang="nl-NL" dirty="0" err="1"/>
              <a:t>Tertre</a:t>
            </a:r>
            <a:r>
              <a:rPr lang="nl-NL" dirty="0"/>
              <a:t> </a:t>
            </a:r>
          </a:p>
          <a:p>
            <a:pPr fontAlgn="base"/>
            <a:r>
              <a:rPr lang="nl-NL" dirty="0"/>
              <a:t>eventueel </a:t>
            </a:r>
            <a:r>
              <a:rPr lang="nl-NL" dirty="0" err="1"/>
              <a:t>Cimetière</a:t>
            </a:r>
            <a:r>
              <a:rPr lang="nl-NL" dirty="0"/>
              <a:t> de Montmartre </a:t>
            </a:r>
          </a:p>
          <a:p>
            <a:pPr fontAlgn="base"/>
            <a:r>
              <a:rPr lang="nl-NL" dirty="0"/>
              <a:t>Daarna vrije tijd om souvenirs te kopen rondom Montmartre. </a:t>
            </a:r>
          </a:p>
          <a:p>
            <a:pPr fontAlgn="base"/>
            <a:r>
              <a:rPr lang="nl-NL" b="1" dirty="0"/>
              <a:t>14.00 uur</a:t>
            </a:r>
            <a:r>
              <a:rPr lang="nl-NL" dirty="0"/>
              <a:t> – Vertrek uit Parijs </a:t>
            </a:r>
          </a:p>
          <a:p>
            <a:pPr fontAlgn="base"/>
            <a:r>
              <a:rPr lang="nl-NL" b="1" dirty="0"/>
              <a:t>21.00 uur</a:t>
            </a:r>
            <a:r>
              <a:rPr lang="nl-NL" dirty="0"/>
              <a:t> – </a:t>
            </a:r>
            <a:r>
              <a:rPr lang="nl-NL" b="1" dirty="0"/>
              <a:t>Verwachte aankomst bij de Kennemer Sporthal</a:t>
            </a:r>
          </a:p>
          <a:p>
            <a:endParaRPr lang="nl-NL" dirty="0"/>
          </a:p>
        </p:txBody>
      </p:sp>
      <p:pic>
        <p:nvPicPr>
          <p:cNvPr id="10242" name="Picture 2" descr="Sacré-Coeur Basilica | Un jour de plus à Paris">
            <a:extLst>
              <a:ext uri="{FF2B5EF4-FFF2-40B4-BE49-F238E27FC236}">
                <a16:creationId xmlns:a16="http://schemas.microsoft.com/office/drawing/2014/main" id="{E5A3CBE1-1BBC-DA2B-4F86-997C549E6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42" y="1979084"/>
            <a:ext cx="551740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6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5705D-9426-06AF-50AF-1851C1A2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Paklijst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95DCD6-518B-B0B1-5579-613FCFA3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l-NL" i="1" dirty="0"/>
              <a:t>Handbagage </a:t>
            </a:r>
            <a:r>
              <a:rPr lang="nl-NL" dirty="0"/>
              <a:t> </a:t>
            </a:r>
          </a:p>
          <a:p>
            <a:pPr marL="0" indent="0" fontAlgn="base">
              <a:buNone/>
            </a:pPr>
            <a:r>
              <a:rPr lang="nl-NL" dirty="0"/>
              <a:t>Eten en drinken  </a:t>
            </a:r>
          </a:p>
          <a:p>
            <a:pPr marL="0" indent="0" fontAlgn="base">
              <a:buNone/>
            </a:pPr>
            <a:r>
              <a:rPr lang="nl-NL" b="1" u="sng" dirty="0"/>
              <a:t>Geldig</a:t>
            </a:r>
            <a:r>
              <a:rPr lang="nl-NL" b="1" dirty="0"/>
              <a:t> paspoort of identiteitskaart </a:t>
            </a:r>
            <a:r>
              <a:rPr lang="nl-NL" dirty="0"/>
              <a:t>(</a:t>
            </a:r>
            <a:r>
              <a:rPr lang="nl-NL" u="sng" dirty="0"/>
              <a:t>geen</a:t>
            </a:r>
            <a:r>
              <a:rPr lang="nl-NL" dirty="0"/>
              <a:t> </a:t>
            </a:r>
            <a:r>
              <a:rPr lang="nl-NL" u="sng" dirty="0"/>
              <a:t>kopie</a:t>
            </a:r>
            <a:r>
              <a:rPr lang="nl-NL" dirty="0"/>
              <a:t> of </a:t>
            </a:r>
            <a:r>
              <a:rPr lang="nl-NL" u="sng" dirty="0"/>
              <a:t>foto</a:t>
            </a:r>
            <a:r>
              <a:rPr lang="nl-NL" dirty="0"/>
              <a:t>) </a:t>
            </a:r>
          </a:p>
          <a:p>
            <a:pPr marL="0" indent="0" fontAlgn="base">
              <a:buNone/>
            </a:pPr>
            <a:r>
              <a:rPr lang="nl-NL" dirty="0"/>
              <a:t>Zorgverzekeringspas  </a:t>
            </a:r>
          </a:p>
          <a:p>
            <a:pPr marL="0" indent="0" fontAlgn="base">
              <a:buNone/>
            </a:pPr>
            <a:r>
              <a:rPr lang="nl-NL" dirty="0"/>
              <a:t>Portemonnee  </a:t>
            </a:r>
          </a:p>
          <a:p>
            <a:pPr marL="0" indent="0" fontAlgn="base">
              <a:buNone/>
            </a:pPr>
            <a:r>
              <a:rPr lang="nl-NL" b="1" dirty="0"/>
              <a:t>Mobiele telefoon</a:t>
            </a:r>
            <a:endParaRPr lang="nl-NL" u="sng" dirty="0"/>
          </a:p>
          <a:p>
            <a:pPr marL="0" indent="0" fontAlgn="base">
              <a:buNone/>
            </a:pPr>
            <a:r>
              <a:rPr lang="nl-NL" u="sng" dirty="0"/>
              <a:t>Weekendtas of rugzak max</a:t>
            </a:r>
            <a:r>
              <a:rPr lang="nl-NL" dirty="0"/>
              <a:t> 18 kg - </a:t>
            </a:r>
            <a:r>
              <a:rPr lang="nl-NL" b="1" dirty="0"/>
              <a:t>geen harde koffer!  </a:t>
            </a:r>
          </a:p>
          <a:p>
            <a:pPr marL="0" indent="0" fontAlgn="base">
              <a:buNone/>
            </a:pPr>
            <a:r>
              <a:rPr lang="nl-NL" dirty="0"/>
              <a:t>Broek kort/lang  </a:t>
            </a:r>
          </a:p>
          <a:p>
            <a:pPr marL="0" indent="0" fontAlgn="base">
              <a:buNone/>
            </a:pPr>
            <a:r>
              <a:rPr lang="nl-NL" dirty="0"/>
              <a:t>Trui / vest  </a:t>
            </a:r>
          </a:p>
          <a:p>
            <a:pPr marL="0" indent="0" fontAlgn="base">
              <a:buNone/>
            </a:pPr>
            <a:r>
              <a:rPr lang="nl-NL" dirty="0"/>
              <a:t>T-shirts  </a:t>
            </a:r>
          </a:p>
          <a:p>
            <a:pPr marL="0" indent="0" fontAlgn="base">
              <a:buNone/>
            </a:pPr>
            <a:r>
              <a:rPr lang="nl-NL" dirty="0"/>
              <a:t>Sokken  </a:t>
            </a:r>
          </a:p>
          <a:p>
            <a:pPr marL="0" indent="0" fontAlgn="base">
              <a:buNone/>
            </a:pPr>
            <a:r>
              <a:rPr lang="nl-NL" dirty="0"/>
              <a:t>Ondergoed  </a:t>
            </a:r>
          </a:p>
          <a:p>
            <a:pPr marL="0" indent="0" fontAlgn="base">
              <a:buNone/>
            </a:pPr>
            <a:r>
              <a:rPr lang="nl-NL" dirty="0"/>
              <a:t>Pyjama (met beertjes)</a:t>
            </a:r>
          </a:p>
          <a:p>
            <a:pPr marL="0" indent="0" fontAlgn="base">
              <a:buNone/>
            </a:pPr>
            <a:r>
              <a:rPr lang="nl-NL" dirty="0"/>
              <a:t>Sportschoenen  </a:t>
            </a:r>
          </a:p>
          <a:p>
            <a:pPr marL="0" indent="0" fontAlgn="base">
              <a:buNone/>
            </a:pPr>
            <a:r>
              <a:rPr lang="nl-NL" dirty="0"/>
              <a:t>Genoeg warme kleding  </a:t>
            </a:r>
          </a:p>
          <a:p>
            <a:pPr marL="0" indent="0" fontAlgn="base">
              <a:buNone/>
            </a:pPr>
            <a:r>
              <a:rPr lang="nl-NL" dirty="0"/>
              <a:t>Toiletartikelen  </a:t>
            </a:r>
          </a:p>
          <a:p>
            <a:pPr marL="0" indent="0" fontAlgn="base">
              <a:buNone/>
            </a:pPr>
            <a:r>
              <a:rPr lang="nl-NL" dirty="0"/>
              <a:t>Vuilniszak(ken) (voor de vuile was)  </a:t>
            </a:r>
          </a:p>
          <a:p>
            <a:pPr marL="0" indent="0" fontAlgn="base">
              <a:buNone/>
            </a:pPr>
            <a:r>
              <a:rPr lang="nl-NL" dirty="0"/>
              <a:t>EHBO-tasje (denk pleisters, paracetamol etc.) </a:t>
            </a:r>
          </a:p>
          <a:p>
            <a:pPr marL="0" indent="0" fontAlgn="base">
              <a:buNone/>
            </a:pPr>
            <a:r>
              <a:rPr lang="nl-NL" dirty="0"/>
              <a:t>Zonnebrand  </a:t>
            </a:r>
          </a:p>
          <a:p>
            <a:pPr marL="0" indent="0" fontAlgn="base">
              <a:buNone/>
            </a:pPr>
            <a:r>
              <a:rPr lang="nl-NL" dirty="0"/>
              <a:t>Regenkleding (jas/broek)  </a:t>
            </a:r>
          </a:p>
          <a:p>
            <a:pPr marL="0" indent="0" fontAlgn="base">
              <a:buNone/>
            </a:pPr>
            <a:r>
              <a:rPr lang="nl-NL" dirty="0"/>
              <a:t>Petje  </a:t>
            </a:r>
          </a:p>
          <a:p>
            <a:pPr marL="0" indent="0" fontAlgn="base">
              <a:buNone/>
            </a:pPr>
            <a:r>
              <a:rPr lang="nl-NL" dirty="0"/>
              <a:t>Bidon/flesje  </a:t>
            </a:r>
          </a:p>
          <a:p>
            <a:pPr marL="0" indent="0" fontAlgn="base">
              <a:buNone/>
            </a:pPr>
            <a:r>
              <a:rPr lang="nl-NL" dirty="0"/>
              <a:t>Zonnebril  </a:t>
            </a:r>
          </a:p>
          <a:p>
            <a:pPr marL="0" indent="0" fontAlgn="base">
              <a:buNone/>
            </a:pPr>
            <a:r>
              <a:rPr lang="nl-NL" dirty="0"/>
              <a:t>Powerbank (adapter + oplaadsnoer) </a:t>
            </a:r>
          </a:p>
          <a:p>
            <a:pPr marL="0" indent="0">
              <a:buNone/>
            </a:pPr>
            <a:r>
              <a:rPr lang="nl-NL" dirty="0"/>
              <a:t>Je Hartenlust klas 4 trui natuurlijk!</a:t>
            </a:r>
          </a:p>
        </p:txBody>
      </p:sp>
    </p:spTree>
    <p:extLst>
      <p:ext uri="{BB962C8B-B14F-4D97-AF65-F5344CB8AC3E}">
        <p14:creationId xmlns:p14="http://schemas.microsoft.com/office/powerpoint/2010/main" val="98442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D9698-66F7-5CA3-C8FE-6D8F97D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Handig om te weten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B408C1-53E4-F264-E4CA-D7289ED2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Noodgevallen: </a:t>
            </a:r>
          </a:p>
          <a:p>
            <a:r>
              <a:rPr lang="nl-NL" dirty="0"/>
              <a:t>(alleen) bij spoedgevallen bellen met Mitchell Elferink (teamleider): +31 6 34033360, </a:t>
            </a:r>
            <a:r>
              <a:rPr lang="nl-NL" dirty="0" err="1"/>
              <a:t>Mardike</a:t>
            </a:r>
            <a:r>
              <a:rPr lang="nl-NL" dirty="0"/>
              <a:t> de Goede (directeur): +31 6 42109464 en/of administratie: +31 23 5251702. </a:t>
            </a:r>
          </a:p>
          <a:p>
            <a:endParaRPr lang="nl-NL" dirty="0"/>
          </a:p>
          <a:p>
            <a:r>
              <a:rPr lang="nl-NL" dirty="0"/>
              <a:t>Er komt een </a:t>
            </a:r>
            <a:r>
              <a:rPr lang="nl-NL" u="sng" dirty="0"/>
              <a:t>programmaboekje</a:t>
            </a:r>
            <a:r>
              <a:rPr lang="nl-NL" dirty="0"/>
              <a:t> waarin alle informatie nog te vinden is.</a:t>
            </a:r>
          </a:p>
          <a:p>
            <a:endParaRPr lang="nl-NL" dirty="0"/>
          </a:p>
          <a:p>
            <a:r>
              <a:rPr lang="nl-NL" dirty="0"/>
              <a:t>We geven bericht bij aankomst in Parijs en een geschatte aankomsttijd in Bloemendaal weer.</a:t>
            </a:r>
          </a:p>
        </p:txBody>
      </p:sp>
    </p:spTree>
    <p:extLst>
      <p:ext uri="{BB962C8B-B14F-4D97-AF65-F5344CB8AC3E}">
        <p14:creationId xmlns:p14="http://schemas.microsoft.com/office/powerpoint/2010/main" val="201348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DBD81-331C-4A9D-A885-E5673113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5D2D6F-6696-245E-BED9-FBDC14BB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74" y="2015416"/>
            <a:ext cx="10558375" cy="402336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nl-NL" b="1" dirty="0"/>
              <a:t>Paspoortcontrole</a:t>
            </a:r>
            <a:r>
              <a:rPr lang="nl-NL" dirty="0"/>
              <a:t> bij de bus . Alleen met een </a:t>
            </a:r>
            <a:r>
              <a:rPr lang="nl-NL" u="sng" dirty="0"/>
              <a:t>geldig</a:t>
            </a:r>
            <a:r>
              <a:rPr lang="nl-NL" dirty="0"/>
              <a:t> paspoort of identiteitsbewijs kan de leerling mee</a:t>
            </a:r>
          </a:p>
          <a:p>
            <a:pPr fontAlgn="base"/>
            <a:r>
              <a:rPr lang="nl-NL" dirty="0"/>
              <a:t>Voor noodgevallen </a:t>
            </a:r>
            <a:r>
              <a:rPr lang="nl-NL" b="1" dirty="0"/>
              <a:t>cash</a:t>
            </a:r>
            <a:r>
              <a:rPr lang="nl-NL" dirty="0"/>
              <a:t> mee.   - wellicht is een gesprek over budget / beperkt bedrag aan zakgeld wenselijk thuis.</a:t>
            </a:r>
          </a:p>
          <a:p>
            <a:pPr fontAlgn="base"/>
            <a:r>
              <a:rPr lang="nl-NL" dirty="0"/>
              <a:t>Tassen- en jassencontrole bij aankomst in hotel (indien wij dit nodig achten). </a:t>
            </a:r>
            <a:r>
              <a:rPr lang="nl-NL" u="sng" dirty="0"/>
              <a:t>Als je meegaat geef je hier toestemming voor.  </a:t>
            </a:r>
          </a:p>
          <a:p>
            <a:pPr fontAlgn="base"/>
            <a:r>
              <a:rPr lang="nl-NL" dirty="0"/>
              <a:t>Mobiele telefoon; hij mag/moet mee. Tijdens eten en activiteiten is hij </a:t>
            </a:r>
            <a:r>
              <a:rPr lang="nl-NL" u="sng" dirty="0"/>
              <a:t>niet zichtbaar</a:t>
            </a:r>
            <a:r>
              <a:rPr lang="nl-NL" dirty="0"/>
              <a:t>. Zo wel kan hij ingenomen worden voor een avond/nacht. Foto’s maken van Parijs/plekken: natuurlijk! </a:t>
            </a:r>
            <a:r>
              <a:rPr lang="nl-NL" u="sng" dirty="0"/>
              <a:t>Geen filmpjes en foto’s maken</a:t>
            </a:r>
            <a:r>
              <a:rPr lang="nl-NL" dirty="0"/>
              <a:t> van de groep en van docenten. In de bus mag de mobiel ook zichtbaar zijn. </a:t>
            </a:r>
          </a:p>
          <a:p>
            <a:pPr fontAlgn="base"/>
            <a:r>
              <a:rPr lang="nl-NL" dirty="0"/>
              <a:t>We houden ons aan de afgesproken tijden: we willen niet op elkaar wachten.</a:t>
            </a:r>
          </a:p>
          <a:p>
            <a:pPr marL="0" indent="0" fontAlgn="base">
              <a:buNone/>
            </a:pPr>
            <a:r>
              <a:rPr lang="nl-NL" dirty="0"/>
              <a:t> Geen box/speakers mee. </a:t>
            </a:r>
          </a:p>
          <a:p>
            <a:pPr fontAlgn="base"/>
            <a:r>
              <a:rPr lang="nl-NL" dirty="0"/>
              <a:t>In de stad </a:t>
            </a:r>
            <a:r>
              <a:rPr lang="nl-NL" u="sng" dirty="0"/>
              <a:t>nooit</a:t>
            </a:r>
            <a:r>
              <a:rPr lang="nl-NL" dirty="0"/>
              <a:t> met minder dan drie leerlingen bij elkaar.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973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287D4-FEDC-83F7-FF76-BF7DA2BB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Vragenrondje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430C73F-08B2-D23B-F490-06B14225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30" y="1917886"/>
            <a:ext cx="6896100" cy="38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B67697-3F78-D267-C291-1E98A185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FF0995-7966-4DE7-12B3-7FE83C12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631716" cy="4023360"/>
          </a:xfrm>
        </p:spPr>
        <p:txBody>
          <a:bodyPr>
            <a:normAutofit/>
          </a:bodyPr>
          <a:lstStyle/>
          <a:p>
            <a:r>
              <a:rPr lang="nl-NL" dirty="0"/>
              <a:t>Kan 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Uitleggen</a:t>
            </a:r>
            <a:r>
              <a:rPr lang="nl-NL" dirty="0"/>
              <a:t> waarom klas 4 van de Hartenlust naar Parijs gaat dit jaar?</a:t>
            </a:r>
          </a:p>
          <a:p>
            <a:r>
              <a:rPr lang="nl-NL" dirty="0"/>
              <a:t>Weet 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Waar klas 4 </a:t>
            </a:r>
            <a:r>
              <a:rPr lang="nl-NL" b="1" dirty="0"/>
              <a:t>verblijft</a:t>
            </a:r>
            <a:r>
              <a:rPr lang="nl-NL" dirty="0"/>
              <a:t> in Parijs?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Wat het </a:t>
            </a:r>
            <a:r>
              <a:rPr lang="nl-NL" b="1" dirty="0"/>
              <a:t>programma</a:t>
            </a:r>
            <a:r>
              <a:rPr lang="nl-NL" dirty="0"/>
              <a:t> is?</a:t>
            </a: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</a:t>
            </a:r>
            <a:r>
              <a:rPr lang="nl-NL" b="1" dirty="0"/>
              <a:t>paklijst</a:t>
            </a:r>
            <a:r>
              <a:rPr lang="nl-NL" dirty="0"/>
              <a:t> van de reis?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Andere handige dingen voor de reis?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</a:t>
            </a:r>
            <a:r>
              <a:rPr lang="nl-NL" b="1" dirty="0"/>
              <a:t>afspraken?</a:t>
            </a:r>
          </a:p>
          <a:p>
            <a:endParaRPr lang="nl-NL" dirty="0"/>
          </a:p>
        </p:txBody>
      </p:sp>
      <p:pic>
        <p:nvPicPr>
          <p:cNvPr id="4098" name="Picture 2" descr="Leerdoelen benoemen: do or don't? - Lezen over leren">
            <a:extLst>
              <a:ext uri="{FF2B5EF4-FFF2-40B4-BE49-F238E27FC236}">
                <a16:creationId xmlns:a16="http://schemas.microsoft.com/office/drawing/2014/main" id="{BF93A9E8-118E-6EBB-4428-1EFCEC55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42" y="1737360"/>
            <a:ext cx="603504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09620B-8F13-BF8B-BA86-C3B1A8C0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nl-NL" dirty="0"/>
              <a:t>Schema</a:t>
            </a:r>
          </a:p>
        </p:txBody>
      </p:sp>
      <p:pic>
        <p:nvPicPr>
          <p:cNvPr id="2050" name="Picture 2" descr="Eiffeltoren bezoeken | Info, tickets én tips! | + Restaurant">
            <a:extLst>
              <a:ext uri="{FF2B5EF4-FFF2-40B4-BE49-F238E27FC236}">
                <a16:creationId xmlns:a16="http://schemas.microsoft.com/office/drawing/2014/main" id="{25970681-B975-7DCF-1A64-6D21A92F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r="2153" b="-2"/>
          <a:stretch>
            <a:fillRect/>
          </a:stretch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28CAF2-5DAA-E624-C7A9-125ED36C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4135402"/>
          </a:xfrm>
        </p:spPr>
        <p:txBody>
          <a:bodyPr>
            <a:normAutofit/>
          </a:bodyPr>
          <a:lstStyle/>
          <a:p>
            <a:r>
              <a:rPr lang="nl-NL" dirty="0"/>
              <a:t>Leerdoelen</a:t>
            </a:r>
          </a:p>
          <a:p>
            <a:r>
              <a:rPr lang="nl-NL" dirty="0"/>
              <a:t>De opzet: wat is het idee?</a:t>
            </a:r>
          </a:p>
          <a:p>
            <a:r>
              <a:rPr lang="nl-NL" dirty="0"/>
              <a:t>Verblijf</a:t>
            </a:r>
          </a:p>
          <a:p>
            <a:r>
              <a:rPr lang="nl-NL" dirty="0"/>
              <a:t>Programma</a:t>
            </a:r>
          </a:p>
          <a:p>
            <a:r>
              <a:rPr lang="nl-NL" dirty="0"/>
              <a:t>Paklijst</a:t>
            </a:r>
          </a:p>
          <a:p>
            <a:r>
              <a:rPr lang="nl-NL" dirty="0"/>
              <a:t>Handig om te weten</a:t>
            </a:r>
          </a:p>
          <a:p>
            <a:r>
              <a:rPr lang="nl-NL" dirty="0"/>
              <a:t>Afspraken</a:t>
            </a:r>
          </a:p>
          <a:p>
            <a:r>
              <a:rPr lang="nl-NL" dirty="0"/>
              <a:t>Vragenrondje</a:t>
            </a:r>
          </a:p>
          <a:p>
            <a:r>
              <a:rPr lang="nl-NL" dirty="0"/>
              <a:t>Terugkoppeling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872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C63716-4CF8-93D6-787D-0DC58437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nl-NL" dirty="0"/>
              <a:t>Aan het einde van de uitleg </a:t>
            </a:r>
          </a:p>
        </p:txBody>
      </p:sp>
      <p:pic>
        <p:nvPicPr>
          <p:cNvPr id="3074" name="Picture 2" descr="Leerdoelen benoemen: do or don't? - Lezen over leren">
            <a:extLst>
              <a:ext uri="{FF2B5EF4-FFF2-40B4-BE49-F238E27FC236}">
                <a16:creationId xmlns:a16="http://schemas.microsoft.com/office/drawing/2014/main" id="{61822DC4-12DC-62B9-AB9C-F8B023B87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991138"/>
            <a:ext cx="6909801" cy="46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2E174-67DE-2BCD-08E8-C0469F04F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771" y="2198914"/>
            <a:ext cx="3907971" cy="3670180"/>
          </a:xfrm>
        </p:spPr>
        <p:txBody>
          <a:bodyPr>
            <a:normAutofit/>
          </a:bodyPr>
          <a:lstStyle/>
          <a:p>
            <a:r>
              <a:rPr lang="nl-NL" sz="1800" dirty="0"/>
              <a:t>Kan 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Uitleggen waarom klas 4 van de Hartenlust naar Parijs gaat dit jaar</a:t>
            </a:r>
          </a:p>
          <a:p>
            <a:r>
              <a:rPr lang="nl-NL" sz="1800" dirty="0"/>
              <a:t>Weet 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Waar klas 4 verblijft in Parijs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Wat het programma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De paklijst van de reis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Andere handige dingen voor de reis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1800" dirty="0"/>
              <a:t>De afspraken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1400" dirty="0"/>
          </a:p>
          <a:p>
            <a:pPr>
              <a:buFont typeface="Arial" panose="020B0604020202020204" pitchFamily="34" charset="0"/>
              <a:buChar char="•"/>
            </a:pPr>
            <a:endParaRPr lang="nl-NL" sz="1400" dirty="0"/>
          </a:p>
          <a:p>
            <a:endParaRPr lang="nl-NL" sz="1400" dirty="0"/>
          </a:p>
          <a:p>
            <a:endParaRPr lang="nl-NL" sz="1400" dirty="0"/>
          </a:p>
          <a:p>
            <a:endParaRPr lang="nl-NL" sz="1400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45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B0604-2682-4C41-6B9D-BA2AFA26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opzet: wat is het idee?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992B702-710F-9EEB-1532-F86BA10C97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168" y="2595054"/>
            <a:ext cx="4874312" cy="254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Grenzen verleggen (letterlijk &amp; figuurlijk)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Cultuur komt tot leven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Samen op reis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Persoonlijke groei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nl-NL" altLang="nl-NL" sz="18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l-NL" altLang="nl-N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Een “vormende” afsluiting</a:t>
            </a:r>
          </a:p>
        </p:txBody>
      </p:sp>
      <p:pic>
        <p:nvPicPr>
          <p:cNvPr id="5123" name="Picture 3" descr="Centenary in Paris - Study Abroad | Centenary College of Louisiana">
            <a:extLst>
              <a:ext uri="{FF2B5EF4-FFF2-40B4-BE49-F238E27FC236}">
                <a16:creationId xmlns:a16="http://schemas.microsoft.com/office/drawing/2014/main" id="{B8DF2875-A534-83CB-35B6-C3A082D5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77" y="2595054"/>
            <a:ext cx="5408823" cy="30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A1B84-017B-8C45-408B-CD7F570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reis met </a:t>
            </a:r>
            <a:r>
              <a:rPr lang="nl-NL" dirty="0" err="1"/>
              <a:t>Huski</a:t>
            </a:r>
            <a:r>
              <a:rPr lang="nl-NL" dirty="0"/>
              <a:t> Reizen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CDCBE8-6325-1366-D001-F01ADB817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997234" cy="4023360"/>
          </a:xfrm>
        </p:spPr>
        <p:txBody>
          <a:bodyPr/>
          <a:lstStyle/>
          <a:p>
            <a:r>
              <a:rPr lang="nl-NL" dirty="0"/>
              <a:t>Veiligheid voorop</a:t>
            </a:r>
          </a:p>
          <a:p>
            <a:r>
              <a:rPr lang="nl-NL" dirty="0"/>
              <a:t>Garantie en zekerheid</a:t>
            </a:r>
          </a:p>
          <a:p>
            <a:r>
              <a:rPr lang="nl-NL" dirty="0"/>
              <a:t>Verzorgd programma</a:t>
            </a:r>
          </a:p>
          <a:p>
            <a:r>
              <a:rPr lang="nl-NL" dirty="0"/>
              <a:t>Verblijf en vervoer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>
                <a:hlinkClick r:id="rId2"/>
              </a:rPr>
              <a:t>info@huski.nl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148" name="Picture 4" descr="Champs-Élysées">
            <a:extLst>
              <a:ext uri="{FF2B5EF4-FFF2-40B4-BE49-F238E27FC236}">
                <a16:creationId xmlns:a16="http://schemas.microsoft.com/office/drawing/2014/main" id="{9C23ED62-F6CC-F1F8-9767-C26A55F8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74" y="2006080"/>
            <a:ext cx="7003690" cy="43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6E11D83-8636-9275-3B8C-83FDCBA75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113" y="2856891"/>
            <a:ext cx="1891783" cy="860606"/>
          </a:xfrm>
          <a:prstGeom prst="rect">
            <a:avLst/>
          </a:prstGeom>
        </p:spPr>
      </p:pic>
      <p:pic>
        <p:nvPicPr>
          <p:cNvPr id="5" name="Afbeelding 4" descr="Afbeelding met Lettertype, Graphics, grafische vormgeving, schermopname&#10;&#10;Door AI gegenereerde inhoud is mogelijk onjuist.">
            <a:extLst>
              <a:ext uri="{FF2B5EF4-FFF2-40B4-BE49-F238E27FC236}">
                <a16:creationId xmlns:a16="http://schemas.microsoft.com/office/drawing/2014/main" id="{E55F8438-504A-A5CB-B5CF-8CDFBEB8C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930" y="2150981"/>
            <a:ext cx="3499101" cy="5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9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E3712-EE0C-3A9E-1514-66740806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Verblijf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BD6D0B-D368-824C-F04B-BB9E1DCB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258491" cy="4023360"/>
          </a:xfrm>
        </p:spPr>
        <p:txBody>
          <a:bodyPr/>
          <a:lstStyle/>
          <a:p>
            <a:r>
              <a:rPr lang="fr-FR" dirty="0"/>
              <a:t>Ibis Budget Paris Porte d'Aubervilliers</a:t>
            </a:r>
          </a:p>
          <a:p>
            <a:pPr fontAlgn="base"/>
            <a:r>
              <a:rPr lang="fr-FR" dirty="0"/>
              <a:t>53–61 Rue de la Commune de Paris </a:t>
            </a:r>
          </a:p>
          <a:p>
            <a:pPr fontAlgn="base"/>
            <a:r>
              <a:rPr lang="fr-FR" dirty="0"/>
              <a:t>93300 Aubervilliers, </a:t>
            </a:r>
            <a:r>
              <a:rPr lang="fr-FR" dirty="0" err="1"/>
              <a:t>Parijs</a:t>
            </a:r>
            <a:r>
              <a:rPr lang="fr-FR" dirty="0"/>
              <a:t>, </a:t>
            </a:r>
            <a:r>
              <a:rPr lang="fr-FR" dirty="0" err="1"/>
              <a:t>Frankrijk</a:t>
            </a:r>
            <a:r>
              <a:rPr lang="fr-FR" dirty="0"/>
              <a:t> </a:t>
            </a:r>
          </a:p>
          <a:p>
            <a:pPr fontAlgn="base"/>
            <a:endParaRPr lang="fr-FR" dirty="0"/>
          </a:p>
          <a:p>
            <a:pPr fontAlgn="base"/>
            <a:endParaRPr lang="fr-FR" dirty="0"/>
          </a:p>
          <a:p>
            <a:pPr fontAlgn="base"/>
            <a:r>
              <a:rPr lang="fr-FR" dirty="0" err="1"/>
              <a:t>Kamerindeling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al </a:t>
            </a:r>
            <a:r>
              <a:rPr lang="fr-FR" dirty="0" err="1"/>
              <a:t>bekend</a:t>
            </a:r>
            <a:r>
              <a:rPr lang="fr-FR" dirty="0"/>
              <a:t> en </a:t>
            </a:r>
            <a:r>
              <a:rPr lang="fr-FR" dirty="0" err="1"/>
              <a:t>wordt</a:t>
            </a:r>
            <a:r>
              <a:rPr lang="fr-FR" dirty="0"/>
              <a:t> </a:t>
            </a:r>
            <a:r>
              <a:rPr lang="fr-FR" dirty="0" err="1"/>
              <a:t>nog</a:t>
            </a:r>
            <a:r>
              <a:rPr lang="fr-FR" dirty="0"/>
              <a:t> </a:t>
            </a:r>
            <a:r>
              <a:rPr lang="fr-FR" dirty="0" err="1"/>
              <a:t>gecontroleerd</a:t>
            </a:r>
            <a:endParaRPr lang="fr-FR" dirty="0"/>
          </a:p>
          <a:p>
            <a:pPr fontAlgn="base"/>
            <a:r>
              <a:rPr lang="fr-FR" dirty="0" err="1"/>
              <a:t>Ontbijt</a:t>
            </a:r>
            <a:r>
              <a:rPr lang="fr-FR" dirty="0"/>
              <a:t> in het </a:t>
            </a:r>
            <a:r>
              <a:rPr lang="fr-FR" dirty="0" err="1"/>
              <a:t>hotel</a:t>
            </a:r>
            <a:endParaRPr lang="fr-FR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0" name="Picture 2" descr="ibis budget Paris Aubervilliers - Paris : prix et avis 2026 | Hotels.com">
            <a:extLst>
              <a:ext uri="{FF2B5EF4-FFF2-40B4-BE49-F238E27FC236}">
                <a16:creationId xmlns:a16="http://schemas.microsoft.com/office/drawing/2014/main" id="{54167E1B-FC7A-96D1-16C4-4818B8A42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376" y="-690"/>
            <a:ext cx="2466172" cy="369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tekst, schermopname, diagram, kaart&#10;&#10;Door AI gegenereerde inhoud is mogelijk onjuist.">
            <a:extLst>
              <a:ext uri="{FF2B5EF4-FFF2-40B4-BE49-F238E27FC236}">
                <a16:creationId xmlns:a16="http://schemas.microsoft.com/office/drawing/2014/main" id="{A54CF86F-083B-27E1-BDE5-260A43003A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39" t="15511" r="3285" b="19048"/>
          <a:stretch>
            <a:fillRect/>
          </a:stretch>
        </p:blipFill>
        <p:spPr>
          <a:xfrm>
            <a:off x="5960841" y="3979451"/>
            <a:ext cx="5133879" cy="2708463"/>
          </a:xfrm>
          <a:prstGeom prst="rect">
            <a:avLst/>
          </a:prstGeom>
        </p:spPr>
      </p:pic>
      <p:pic>
        <p:nvPicPr>
          <p:cNvPr id="7172" name="Picture 4" descr="Voordelig ibis budget Paris Aubervilliers Hotel ALL - ALL">
            <a:extLst>
              <a:ext uri="{FF2B5EF4-FFF2-40B4-BE49-F238E27FC236}">
                <a16:creationId xmlns:a16="http://schemas.microsoft.com/office/drawing/2014/main" id="{A6A270E9-3CF1-44D5-D386-BA0744C78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90" y="1328667"/>
            <a:ext cx="3152470" cy="23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4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C453A-9865-C5B1-28C2-6163CBCA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Vervoer in Parijs zelf</a:t>
            </a:r>
          </a:p>
        </p:txBody>
      </p:sp>
      <p:pic>
        <p:nvPicPr>
          <p:cNvPr id="13314" name="Picture 2" descr="Paris Metro (2026) - Alles wat u MOET weten voordat je gaat (met foto's) -  Tripadvisor">
            <a:extLst>
              <a:ext uri="{FF2B5EF4-FFF2-40B4-BE49-F238E27FC236}">
                <a16:creationId xmlns:a16="http://schemas.microsoft.com/office/drawing/2014/main" id="{01855BEE-A59B-FD0B-EBE0-2E0A6A3A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1928601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Bus rental in Paris - Premium charter coach with driver">
            <a:extLst>
              <a:ext uri="{FF2B5EF4-FFF2-40B4-BE49-F238E27FC236}">
                <a16:creationId xmlns:a16="http://schemas.microsoft.com/office/drawing/2014/main" id="{3CD0DF47-7E21-5894-1382-F151140F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61" y="1928601"/>
            <a:ext cx="5143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5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087CC-AB9A-32B8-950F-D9E305B23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E90CB4-BFF3-55BA-6812-280A8EDF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l-NL" i="1" dirty="0"/>
              <a:t>Dinsdag 14 april</a:t>
            </a:r>
            <a:r>
              <a:rPr lang="nl-NL" dirty="0"/>
              <a:t> </a:t>
            </a:r>
          </a:p>
          <a:p>
            <a:pPr fontAlgn="base"/>
            <a:r>
              <a:rPr lang="nl-NL" dirty="0"/>
              <a:t>23.30 uur – Verzamelen bij de Kennemer Sporthal</a:t>
            </a:r>
          </a:p>
          <a:p>
            <a:pPr fontAlgn="base"/>
            <a:r>
              <a:rPr lang="nl-NL" dirty="0"/>
              <a:t>23.45 uur – Bussen staan klaar, bagage inladen </a:t>
            </a:r>
          </a:p>
          <a:p>
            <a:pPr fontAlgn="base"/>
            <a:r>
              <a:rPr lang="nl-NL" dirty="0"/>
              <a:t>00.00 uur – Vertrek richting Parijs </a:t>
            </a:r>
          </a:p>
          <a:p>
            <a:endParaRPr lang="nl-NL" dirty="0"/>
          </a:p>
        </p:txBody>
      </p:sp>
      <p:pic>
        <p:nvPicPr>
          <p:cNvPr id="9218" name="Picture 2" descr="Prime Video: Paris by Night">
            <a:extLst>
              <a:ext uri="{FF2B5EF4-FFF2-40B4-BE49-F238E27FC236}">
                <a16:creationId xmlns:a16="http://schemas.microsoft.com/office/drawing/2014/main" id="{4B6F2A46-9BFA-562D-2168-DF15748A9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487" y="1737360"/>
            <a:ext cx="5143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0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EE2D0-6ADE-63CB-BA98-1F6BEE4DE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0A746-3B79-E6A0-D3A2-F0A3C280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68E176-B63B-3BF1-5302-880D3614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09" y="1872174"/>
            <a:ext cx="6368749" cy="402336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nl-NL" i="1" dirty="0"/>
              <a:t>Woensdag 15 april</a:t>
            </a:r>
            <a:r>
              <a:rPr lang="nl-NL" dirty="0"/>
              <a:t> </a:t>
            </a:r>
          </a:p>
          <a:p>
            <a:pPr fontAlgn="base"/>
            <a:r>
              <a:rPr lang="nl-NL" dirty="0"/>
              <a:t>07.00 uur – Verwachte aankomst bij de accommodatie, bagage opslaan </a:t>
            </a:r>
          </a:p>
          <a:p>
            <a:pPr fontAlgn="base"/>
            <a:r>
              <a:rPr lang="nl-NL" dirty="0"/>
              <a:t>08.00 – 08.30 uur – Ontbijt in de accommodatie </a:t>
            </a:r>
          </a:p>
          <a:p>
            <a:pPr fontAlgn="base"/>
            <a:r>
              <a:rPr lang="nl-NL" dirty="0"/>
              <a:t>09.00 uur – Met de metro naar het centrum van Parijs </a:t>
            </a:r>
          </a:p>
          <a:p>
            <a:pPr fontAlgn="base"/>
            <a:r>
              <a:rPr lang="nl-NL" dirty="0"/>
              <a:t>Ochtend- en middagprogramma (groepen wisselen): </a:t>
            </a:r>
          </a:p>
          <a:p>
            <a:pPr fontAlgn="base"/>
            <a:r>
              <a:rPr lang="nl-NL" dirty="0"/>
              <a:t>10.00 uur – ½ groep fietstocht met Nederlandse gids langs de </a:t>
            </a:r>
            <a:r>
              <a:rPr lang="nl-NL" dirty="0" err="1"/>
              <a:t>highlights</a:t>
            </a:r>
            <a:r>
              <a:rPr lang="nl-NL" dirty="0"/>
              <a:t> van Parijs </a:t>
            </a:r>
          </a:p>
          <a:p>
            <a:pPr fontAlgn="base"/>
            <a:r>
              <a:rPr lang="nl-NL" dirty="0"/>
              <a:t>10.00 uur  - ( ½ Museum/Escape tour) 14.30 uur – Groepen wisselen </a:t>
            </a:r>
          </a:p>
          <a:p>
            <a:pPr fontAlgn="base"/>
            <a:r>
              <a:rPr lang="nl-NL" dirty="0"/>
              <a:t>Avondprogramma </a:t>
            </a:r>
          </a:p>
          <a:p>
            <a:pPr fontAlgn="base"/>
            <a:r>
              <a:rPr lang="nl-NL" dirty="0"/>
              <a:t>18.30 / 19.30 uur – Avondeten bij Pizzeria </a:t>
            </a:r>
            <a:r>
              <a:rPr lang="nl-NL" dirty="0" err="1"/>
              <a:t>Wawa</a:t>
            </a:r>
            <a:r>
              <a:rPr lang="nl-NL" dirty="0"/>
              <a:t> (in twee groepen) </a:t>
            </a:r>
          </a:p>
          <a:p>
            <a:pPr fontAlgn="base"/>
            <a:r>
              <a:rPr lang="nl-NL" dirty="0"/>
              <a:t>20.30 uur – Boottocht over de Seine </a:t>
            </a:r>
          </a:p>
          <a:p>
            <a:pPr fontAlgn="base"/>
            <a:r>
              <a:rPr lang="nl-NL" dirty="0"/>
              <a:t>Daarna verplaatsen we ons met de metro terug naar de accommodatie. </a:t>
            </a:r>
          </a:p>
          <a:p>
            <a:endParaRPr lang="nl-NL" dirty="0"/>
          </a:p>
        </p:txBody>
      </p:sp>
      <p:pic>
        <p:nvPicPr>
          <p:cNvPr id="8194" name="Picture 2" descr="Seine - Reizen langs Rivieren">
            <a:extLst>
              <a:ext uri="{FF2B5EF4-FFF2-40B4-BE49-F238E27FC236}">
                <a16:creationId xmlns:a16="http://schemas.microsoft.com/office/drawing/2014/main" id="{B8B0F57A-8BD4-796E-51D5-CEC33DB4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212" y="1872174"/>
            <a:ext cx="5173297" cy="324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33794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Aangepast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578793"/>
      </a:accent1>
      <a:accent2>
        <a:srgbClr val="304C5B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11029</TotalTime>
  <Words>864</Words>
  <Application>Microsoft Office PowerPoint</Application>
  <PresentationFormat>Breedbeeld</PresentationFormat>
  <Paragraphs>146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Terugblik</vt:lpstr>
      <vt:lpstr>De Pa-reis met klas 4</vt:lpstr>
      <vt:lpstr>Schema</vt:lpstr>
      <vt:lpstr>Aan het einde van de uitleg </vt:lpstr>
      <vt:lpstr>De opzet: wat is het idee?</vt:lpstr>
      <vt:lpstr>De reis met Huski Reizen</vt:lpstr>
      <vt:lpstr>Verblijf</vt:lpstr>
      <vt:lpstr>Vervoer in Parijs zelf</vt:lpstr>
      <vt:lpstr>Programma</vt:lpstr>
      <vt:lpstr>Programma</vt:lpstr>
      <vt:lpstr>Programma</vt:lpstr>
      <vt:lpstr>Programma</vt:lpstr>
      <vt:lpstr>Paklijst</vt:lpstr>
      <vt:lpstr>Handig om te weten</vt:lpstr>
      <vt:lpstr>Afspraken</vt:lpstr>
      <vt:lpstr>Vragenrondje</vt:lpstr>
      <vt:lpstr>Dus?</vt:lpstr>
    </vt:vector>
  </TitlesOfParts>
  <Company>Dunamare Onderwijsgroep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Jelsma, J.</dc:creator>
  <cp:lastModifiedBy>Elferink, M.</cp:lastModifiedBy>
  <cp:revision>2</cp:revision>
  <dcterms:created xsi:type="dcterms:W3CDTF">2026-03-10T16:00:53Z</dcterms:created>
  <dcterms:modified xsi:type="dcterms:W3CDTF">2026-03-18T08:27:10Z</dcterms:modified>
</cp:coreProperties>
</file>