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</p:sldMasterIdLst>
  <p:handoutMasterIdLst>
    <p:handoutMasterId r:id="rId24"/>
  </p:handoutMasterIdLst>
  <p:sldIdLst>
    <p:sldId id="257" r:id="rId5"/>
    <p:sldId id="330" r:id="rId6"/>
    <p:sldId id="331" r:id="rId7"/>
    <p:sldId id="261" r:id="rId8"/>
    <p:sldId id="262" r:id="rId9"/>
    <p:sldId id="263" r:id="rId10"/>
    <p:sldId id="264" r:id="rId11"/>
    <p:sldId id="323" r:id="rId12"/>
    <p:sldId id="281" r:id="rId13"/>
    <p:sldId id="324" r:id="rId14"/>
    <p:sldId id="283" r:id="rId15"/>
    <p:sldId id="325" r:id="rId16"/>
    <p:sldId id="265" r:id="rId17"/>
    <p:sldId id="288" r:id="rId18"/>
    <p:sldId id="326" r:id="rId19"/>
    <p:sldId id="333" r:id="rId20"/>
    <p:sldId id="334" r:id="rId21"/>
    <p:sldId id="328" r:id="rId22"/>
    <p:sldId id="329" r:id="rId23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C17696B-3542-4EE9-918F-2AC79A235E94}">
          <p14:sldIdLst>
            <p14:sldId id="257"/>
            <p14:sldId id="330"/>
            <p14:sldId id="331"/>
            <p14:sldId id="261"/>
            <p14:sldId id="262"/>
            <p14:sldId id="263"/>
            <p14:sldId id="264"/>
            <p14:sldId id="323"/>
            <p14:sldId id="281"/>
            <p14:sldId id="324"/>
            <p14:sldId id="283"/>
            <p14:sldId id="325"/>
            <p14:sldId id="265"/>
            <p14:sldId id="288"/>
            <p14:sldId id="326"/>
            <p14:sldId id="333"/>
            <p14:sldId id="334"/>
            <p14:sldId id="328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49" autoAdjust="0"/>
  </p:normalViewPr>
  <p:slideViewPr>
    <p:cSldViewPr snapToGrid="0">
      <p:cViewPr varScale="1">
        <p:scale>
          <a:sx n="62" d="100"/>
          <a:sy n="62" d="100"/>
        </p:scale>
        <p:origin x="808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2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ts, T." userId="8693b322-45fc-46f7-91ff-bdbf4068a72e" providerId="ADAL" clId="{7066FB6D-0157-4418-9F6D-26BAACB3F74A}"/>
    <pc:docChg chg="delSld modSection">
      <pc:chgData name="Puts, T." userId="8693b322-45fc-46f7-91ff-bdbf4068a72e" providerId="ADAL" clId="{7066FB6D-0157-4418-9F6D-26BAACB3F74A}" dt="2023-09-25T09:27:07.997" v="0" actId="47"/>
      <pc:docMkLst>
        <pc:docMk/>
      </pc:docMkLst>
      <pc:sldChg chg="del">
        <pc:chgData name="Puts, T." userId="8693b322-45fc-46f7-91ff-bdbf4068a72e" providerId="ADAL" clId="{7066FB6D-0157-4418-9F6D-26BAACB3F74A}" dt="2023-09-25T09:27:07.997" v="0" actId="47"/>
        <pc:sldMkLst>
          <pc:docMk/>
          <pc:sldMk cId="1653621288" sldId="32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8852"/>
          </a:xfrm>
          <a:prstGeom prst="rect">
            <a:avLst/>
          </a:prstGeom>
        </p:spPr>
        <p:txBody>
          <a:bodyPr vert="horz" lIns="91824" tIns="45912" rIns="91824" bIns="45912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29762" y="0"/>
            <a:ext cx="2929837" cy="498852"/>
          </a:xfrm>
          <a:prstGeom prst="rect">
            <a:avLst/>
          </a:prstGeom>
        </p:spPr>
        <p:txBody>
          <a:bodyPr vert="horz" lIns="91824" tIns="45912" rIns="91824" bIns="45912" rtlCol="0"/>
          <a:lstStyle>
            <a:lvl1pPr algn="r">
              <a:defRPr sz="1200"/>
            </a:lvl1pPr>
          </a:lstStyle>
          <a:p>
            <a:fld id="{ECBD1BD3-EB21-4E27-833C-94E14B59E722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29837" cy="498851"/>
          </a:xfrm>
          <a:prstGeom prst="rect">
            <a:avLst/>
          </a:prstGeom>
        </p:spPr>
        <p:txBody>
          <a:bodyPr vert="horz" lIns="91824" tIns="45912" rIns="91824" bIns="45912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29762" y="9443662"/>
            <a:ext cx="2929837" cy="498851"/>
          </a:xfrm>
          <a:prstGeom prst="rect">
            <a:avLst/>
          </a:prstGeom>
        </p:spPr>
        <p:txBody>
          <a:bodyPr vert="horz" lIns="91824" tIns="45912" rIns="91824" bIns="45912" rtlCol="0" anchor="b"/>
          <a:lstStyle>
            <a:lvl1pPr algn="r">
              <a:defRPr sz="1200"/>
            </a:lvl1pPr>
          </a:lstStyle>
          <a:p>
            <a:fld id="{5E7A13D6-16C8-4E7A-8ACD-03A0D19728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5815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73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573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3001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171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0407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731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7990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145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9666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79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114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719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9522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18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4473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EE6-7763-468A-A27D-633A651033F3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886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CFEE6-7763-468A-A27D-633A651033F3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B036114-AA08-40DB-BF20-73B39DCD4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523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>
          <a:xfrm>
            <a:off x="580389" y="2799970"/>
            <a:ext cx="5725055" cy="2191480"/>
          </a:xfrm>
        </p:spPr>
        <p:txBody>
          <a:bodyPr/>
          <a:lstStyle/>
          <a:p>
            <a:endParaRPr lang="nl-NL" b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nl-NL" sz="4000" b="1" dirty="0">
              <a:solidFill>
                <a:srgbClr val="002060"/>
              </a:solidFill>
            </a:endParaRPr>
          </a:p>
          <a:p>
            <a:endParaRPr lang="nl-NL" sz="4000" b="1" dirty="0">
              <a:solidFill>
                <a:srgbClr val="002060"/>
              </a:solidFill>
            </a:endParaRPr>
          </a:p>
          <a:p>
            <a:endParaRPr lang="nl-NL" sz="4000" b="1" dirty="0">
              <a:solidFill>
                <a:srgbClr val="002060"/>
              </a:solidFill>
            </a:endParaRPr>
          </a:p>
          <a:p>
            <a:endParaRPr lang="nl-NL" sz="4000" b="1" dirty="0">
              <a:solidFill>
                <a:srgbClr val="002060"/>
              </a:solidFill>
            </a:endParaRPr>
          </a:p>
          <a:p>
            <a:endParaRPr lang="nl-NL" sz="4000" b="1" dirty="0">
              <a:solidFill>
                <a:srgbClr val="002060"/>
              </a:solidFill>
            </a:endParaRPr>
          </a:p>
          <a:p>
            <a:endParaRPr lang="nl-NL" sz="4000" b="1" dirty="0">
              <a:solidFill>
                <a:srgbClr val="002060"/>
              </a:solidFill>
            </a:endParaRPr>
          </a:p>
          <a:p>
            <a:endParaRPr lang="nl-NL" sz="4000" b="1" dirty="0">
              <a:solidFill>
                <a:srgbClr val="002060"/>
              </a:solidFill>
            </a:endParaRPr>
          </a:p>
          <a:p>
            <a:endParaRPr lang="nl-NL" sz="4000" b="1" dirty="0">
              <a:solidFill>
                <a:srgbClr val="002060"/>
              </a:solidFill>
            </a:endParaRPr>
          </a:p>
          <a:p>
            <a:endParaRPr lang="nl-NL" sz="4000" b="1" dirty="0">
              <a:solidFill>
                <a:srgbClr val="002060"/>
              </a:solidFill>
            </a:endParaRPr>
          </a:p>
          <a:p>
            <a:endParaRPr lang="nl-NL" sz="4000" b="1" dirty="0">
              <a:solidFill>
                <a:srgbClr val="002060"/>
              </a:solidFill>
            </a:endParaRPr>
          </a:p>
          <a:p>
            <a:r>
              <a:rPr lang="nl-NL" sz="4000" b="1" dirty="0">
                <a:solidFill>
                  <a:srgbClr val="002060"/>
                </a:solidFill>
              </a:rPr>
              <a:t>Informatie leerjaar 3</a:t>
            </a:r>
          </a:p>
          <a:p>
            <a:endParaRPr lang="nl-NL" sz="4000" b="1" dirty="0">
              <a:solidFill>
                <a:srgbClr val="002060"/>
              </a:solidFill>
            </a:endParaRPr>
          </a:p>
          <a:p>
            <a:r>
              <a:rPr lang="nl-NL" sz="4000" b="1" dirty="0">
                <a:solidFill>
                  <a:srgbClr val="002060"/>
                </a:solidFill>
              </a:rPr>
              <a:t>PPT op site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65368DB-3784-4536-B436-7E00DACB81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81" y="1616240"/>
            <a:ext cx="5438282" cy="3625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Rechthoek 17">
            <a:extLst>
              <a:ext uri="{FF2B5EF4-FFF2-40B4-BE49-F238E27FC236}">
                <a16:creationId xmlns:a16="http://schemas.microsoft.com/office/drawing/2014/main" id="{367F6EEB-CDCE-4055-9E2F-99BB2D68C592}"/>
              </a:ext>
            </a:extLst>
          </p:cNvPr>
          <p:cNvSpPr/>
          <p:nvPr/>
        </p:nvSpPr>
        <p:spPr>
          <a:xfrm>
            <a:off x="9682921" y="5958468"/>
            <a:ext cx="2276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♥</a:t>
            </a: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91865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voor jou!</a:t>
            </a:r>
          </a:p>
        </p:txBody>
      </p:sp>
      <p:pic>
        <p:nvPicPr>
          <p:cNvPr id="5" name="Afbeelding 4" descr="cid:image003.jpg@01D40E03.F745BB20">
            <a:extLst>
              <a:ext uri="{FF2B5EF4-FFF2-40B4-BE49-F238E27FC236}">
                <a16:creationId xmlns:a16="http://schemas.microsoft.com/office/drawing/2014/main" id="{FFA8C1A4-BF95-496B-8C70-CD9822AA598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00" y="1063789"/>
            <a:ext cx="4578490" cy="1075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020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3F295-B832-46D6-9FFF-C5C4100FA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Studieles (1 x 14 dagen)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D5BADD-0533-4AB7-8007-17C076AC2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36520"/>
            <a:ext cx="8596668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Gegeven door de klassendocent.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Leren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leren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Qompas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Actuele zaken</a:t>
            </a:r>
          </a:p>
        </p:txBody>
      </p:sp>
    </p:spTree>
    <p:extLst>
      <p:ext uri="{BB962C8B-B14F-4D97-AF65-F5344CB8AC3E}">
        <p14:creationId xmlns:p14="http://schemas.microsoft.com/office/powerpoint/2010/main" val="2405130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824C1C-ECAF-4719-866E-71756606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Bevordering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6D857D-0716-421A-81C2-7D1E1D121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7250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Bevorderingsnormen (zie site):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Maximaal 3 minpunten.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Maximaal één 5 in het gekozen examenpakket.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Nederlands minimaal een 5.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KCKV met een V of G afsluiten.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LOB met een NB afsluiten.</a:t>
            </a:r>
          </a:p>
        </p:txBody>
      </p:sp>
    </p:spTree>
    <p:extLst>
      <p:ext uri="{BB962C8B-B14F-4D97-AF65-F5344CB8AC3E}">
        <p14:creationId xmlns:p14="http://schemas.microsoft.com/office/powerpoint/2010/main" val="61033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22EBB3-A70E-4F30-9395-FD719CA39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Aanwezigheid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ADB2B6-2924-4749-8809-E10AD31D2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8499"/>
            <a:ext cx="8775010" cy="438034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Absentie: bellen voor 8.30 uur.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Gemiste toetsen dienen binnen 3 weken te worden ingehaald, leerling maakt zelf een afspraak met de docent. Zo niet, volgt het cijfer 1,1 (in geval van examenonderdelen: onregelmatigheid, melding examencommissie).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Bijzonder verlof dient, indien mogelijk, 6 weken van tevoren te worden aangevraagd bij de teamleider. Hiervoor kan een formulier worden gedownload op de site.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/>
                <a:cs typeface="Arial"/>
              </a:rPr>
              <a:t>I-uren na de herfstvakantie alle vakken, vanaf 19 september Nederlands, wiskunde en rekenen. Leerlingen schrijven van tevoren via Magister in en zijn dan ook verplicht aanwezig.</a:t>
            </a:r>
          </a:p>
        </p:txBody>
      </p:sp>
    </p:spTree>
    <p:extLst>
      <p:ext uri="{BB962C8B-B14F-4D97-AF65-F5344CB8AC3E}">
        <p14:creationId xmlns:p14="http://schemas.microsoft.com/office/powerpoint/2010/main" val="1980213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572" y="1070918"/>
            <a:ext cx="8596668" cy="1320800"/>
          </a:xfrm>
        </p:spPr>
        <p:txBody>
          <a:bodyPr/>
          <a:lstStyle/>
          <a:p>
            <a:pPr algn="ctr"/>
            <a:br>
              <a:rPr lang="nl-NL"/>
            </a:br>
            <a:endParaRPr lang="nl-NL" sz="240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32494" y="1070918"/>
            <a:ext cx="7988200" cy="45847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endParaRPr lang="nl-NL" sz="2400" dirty="0">
              <a:latin typeface="Arial"/>
              <a:cs typeface="Arial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400" dirty="0">
                <a:latin typeface="Arial"/>
                <a:cs typeface="Arial"/>
              </a:rPr>
              <a:t>PTA/examenwijzer cohort 2023-2024 (klas 3 + 4):</a:t>
            </a:r>
          </a:p>
          <a:p>
            <a:pPr marL="457200" lvl="1" indent="0">
              <a:buNone/>
            </a:pPr>
            <a:r>
              <a:rPr lang="nl-NL" sz="2400" i="1" dirty="0">
                <a:solidFill>
                  <a:srgbClr val="0070C0"/>
                </a:solidFill>
                <a:latin typeface="Arial"/>
                <a:cs typeface="Arial"/>
              </a:rPr>
              <a:t>   </a:t>
            </a:r>
            <a:r>
              <a:rPr lang="nl-NL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Wat, wanneer, hoe, weging? Voor examen.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PTA/examenwijzer samen met examenreglement vóór 1 oktober toegestuurd en op site.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Let op: in het PTA staan alleen examenonderdelen. Er worden ook gewone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PW’s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SO’s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afgenomen (PTO).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0DA2D77-1902-43CA-8D30-8E65EC9E28E9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Het PTA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F77A25-39CC-4140-BAEA-7AA52F054DCE}"/>
              </a:ext>
            </a:extLst>
          </p:cNvPr>
          <p:cNvSpPr/>
          <p:nvPr/>
        </p:nvSpPr>
        <p:spPr>
          <a:xfrm>
            <a:off x="9682921" y="5958468"/>
            <a:ext cx="2276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♥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91865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voor jou!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AD0A72F-56EC-AF80-2FA7-32E053D5D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86929">
            <a:off x="9065195" y="965443"/>
            <a:ext cx="2732866" cy="3987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207321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D34B01-908C-4D99-B4F4-D17119372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PTA aardrijkskunde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41D1350-1C57-7E6F-4D97-3415FDA0A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104" y="1415869"/>
            <a:ext cx="5558059" cy="536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43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583C32-33C9-472A-99C0-56C660AB0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Ardennen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971E2F-DD5A-4F4C-8AB4-2E2EE8F00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7253"/>
            <a:ext cx="8596668" cy="431857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/>
                <a:cs typeface="Arial"/>
              </a:rPr>
              <a:t>18 t/m 22 september.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/>
                <a:cs typeface="Arial"/>
              </a:rPr>
              <a:t>Begeleiding: dhr. Rensen, dhr. Huisman, mw. Heerschop,       mw. De Wolff, dhr. Samson, mw. Van Dijk, mw. Van Kasteren, dhr. Van Beelen, dhr. Van Roest, dhr. Verberne.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/>
                <a:cs typeface="Arial"/>
              </a:rPr>
              <a:t>Vertrek en aankomsttijd: </a:t>
            </a:r>
            <a:r>
              <a:rPr lang="nl-NL" sz="2600" dirty="0">
                <a:solidFill>
                  <a:schemeClr val="tx2"/>
                </a:solidFill>
                <a:latin typeface="Arial"/>
                <a:cs typeface="Arial"/>
              </a:rPr>
              <a:t>maandag 7:45 uur/vrijdag 16.30 uur, </a:t>
            </a:r>
            <a:r>
              <a:rPr lang="nl-NL" sz="2600" dirty="0">
                <a:latin typeface="Arial"/>
                <a:cs typeface="Arial"/>
              </a:rPr>
              <a:t>IJsbaanlaan te Haarlem (naast het CIOS).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/>
                <a:cs typeface="Arial"/>
              </a:rPr>
              <a:t>Zwemmogelijkheid (op bepaalde tijden + onder toezicht).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/>
                <a:cs typeface="Arial"/>
              </a:rPr>
              <a:t>Camping: Olympia, </a:t>
            </a:r>
            <a:r>
              <a:rPr lang="nl-NL" sz="2600" dirty="0" err="1">
                <a:latin typeface="Arial"/>
                <a:cs typeface="Arial"/>
              </a:rPr>
              <a:t>Rue</a:t>
            </a:r>
            <a:r>
              <a:rPr lang="nl-NL" sz="2600" dirty="0">
                <a:latin typeface="Arial"/>
                <a:cs typeface="Arial"/>
              </a:rPr>
              <a:t> de </a:t>
            </a:r>
            <a:r>
              <a:rPr lang="nl-NL" sz="2600" dirty="0" err="1">
                <a:latin typeface="Arial"/>
                <a:cs typeface="Arial"/>
              </a:rPr>
              <a:t>Trois</a:t>
            </a:r>
            <a:r>
              <a:rPr lang="nl-NL" sz="2600" dirty="0">
                <a:latin typeface="Arial"/>
                <a:cs typeface="Arial"/>
              </a:rPr>
              <a:t> </a:t>
            </a:r>
            <a:r>
              <a:rPr lang="nl-NL" sz="2600" dirty="0" err="1">
                <a:latin typeface="Arial"/>
                <a:cs typeface="Arial"/>
              </a:rPr>
              <a:t>Ponts</a:t>
            </a:r>
            <a:r>
              <a:rPr lang="nl-NL" sz="2600" dirty="0">
                <a:latin typeface="Arial"/>
                <a:cs typeface="Arial"/>
              </a:rPr>
              <a:t> 40, </a:t>
            </a:r>
            <a:r>
              <a:rPr lang="nl-NL" sz="2600" dirty="0" err="1">
                <a:latin typeface="Arial"/>
                <a:cs typeface="Arial"/>
              </a:rPr>
              <a:t>Remouchamps</a:t>
            </a:r>
            <a:r>
              <a:rPr lang="nl-NL" sz="2600" dirty="0">
                <a:latin typeface="Arial"/>
                <a:cs typeface="Arial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/>
                <a:cs typeface="Arial"/>
              </a:rPr>
              <a:t>Geen mobiels, alcohol, rookwaren (incl. </a:t>
            </a:r>
            <a:r>
              <a:rPr lang="nl-NL" sz="2600" dirty="0" err="1">
                <a:latin typeface="Arial"/>
                <a:cs typeface="Arial"/>
              </a:rPr>
              <a:t>vapes</a:t>
            </a:r>
            <a:r>
              <a:rPr lang="nl-NL" sz="2600" dirty="0">
                <a:latin typeface="Arial"/>
                <a:cs typeface="Arial"/>
              </a:rPr>
              <a:t>), etc.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/>
                <a:cs typeface="Arial"/>
              </a:rPr>
              <a:t>Teamleider is eerste contactpersoon voor ouders. Een telefoonnummer voor noodgevallen komt op de site.</a:t>
            </a:r>
          </a:p>
          <a:p>
            <a:endParaRPr lang="nl-NL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2746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583C32-33C9-472A-99C0-56C660AB0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Ardennen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971E2F-DD5A-4F4C-8AB4-2E2EE8F00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815176"/>
            <a:ext cx="8596668" cy="4318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/>
                <a:cs typeface="Arial"/>
              </a:rPr>
              <a:t>Prima weer voorspeld!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/>
                <a:cs typeface="Arial"/>
              </a:rPr>
              <a:t>Regenjas mee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/>
                <a:cs typeface="Arial"/>
              </a:rPr>
              <a:t>Genoeg droge kleding mee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/>
                <a:cs typeface="Arial"/>
              </a:rPr>
              <a:t>Zonnebrand mee</a:t>
            </a:r>
          </a:p>
          <a:p>
            <a:pPr marL="0" indent="0">
              <a:buNone/>
            </a:pPr>
            <a:endParaRPr lang="nl-NL" sz="2400" dirty="0">
              <a:latin typeface="Arial"/>
              <a:cs typeface="Arial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6B8B3F4-B347-6A0C-48CD-2A60AB192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81" y="1308847"/>
            <a:ext cx="6133632" cy="339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73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583C32-33C9-472A-99C0-56C660AB0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81" y="62753"/>
            <a:ext cx="8596668" cy="1320800"/>
          </a:xfrm>
        </p:spPr>
        <p:txBody>
          <a:bodyPr/>
          <a:lstStyle/>
          <a:p>
            <a:r>
              <a:rPr lang="nl-NL" dirty="0"/>
              <a:t>Paklijst Ardennen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971E2F-DD5A-4F4C-8AB4-2E2EE8F00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15788"/>
            <a:ext cx="8457701" cy="5862919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/>
                <a:cs typeface="Arial"/>
              </a:rPr>
              <a:t>Identiteitsbewijs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/>
                <a:cs typeface="Arial"/>
              </a:rPr>
              <a:t>Pasje zorgverzekering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/>
                <a:cs typeface="Arial"/>
              </a:rPr>
              <a:t>Slaapbenodigdheden, slaapzak, kussen, hoeslaken (matrassen/matjes zijn aanwezig)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/>
                <a:cs typeface="Arial"/>
              </a:rPr>
              <a:t>Handdoeken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/>
                <a:cs typeface="Arial"/>
              </a:rPr>
              <a:t>Rugzakje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solidFill>
                  <a:srgbClr val="FF0000"/>
                </a:solidFill>
                <a:latin typeface="Arial"/>
                <a:cs typeface="Arial"/>
              </a:rPr>
              <a:t>Bord en bestek is aanwezig, drinkfles (voorzien van naam)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/>
                <a:cs typeface="Arial"/>
              </a:rPr>
              <a:t>Theedoek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/>
                <a:cs typeface="Arial"/>
              </a:rPr>
              <a:t>Toiletspullen, zonnebrand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/>
                <a:cs typeface="Arial"/>
              </a:rPr>
              <a:t>Goede stevige schoenen waar je droge voeten in houdt, plus reserveschoenen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/>
                <a:cs typeface="Arial"/>
              </a:rPr>
              <a:t>Voldoende warme kleding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/>
                <a:cs typeface="Arial"/>
              </a:rPr>
              <a:t>Veel droge sokken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/>
                <a:cs typeface="Arial"/>
              </a:rPr>
              <a:t>Regenkleding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/>
                <a:cs typeface="Arial"/>
              </a:rPr>
              <a:t>Zaklamp (belangrijk dat deze lang mee gaat)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/>
                <a:cs typeface="Arial"/>
              </a:rPr>
              <a:t>1 á 2 rolletjes toiletpapier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/>
                <a:cs typeface="Arial"/>
              </a:rPr>
              <a:t>Spelletjes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/>
                <a:cs typeface="Arial"/>
              </a:rPr>
              <a:t>Vuilniszak voor natte/vieze spullen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/>
                <a:cs typeface="Arial"/>
              </a:rPr>
              <a:t>Lunchpakketje dag 1</a:t>
            </a:r>
          </a:p>
          <a:p>
            <a:endParaRPr lang="nl-NL" sz="2400" dirty="0">
              <a:latin typeface="Arial"/>
              <a:cs typeface="Arial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096792E-514A-EBA9-DDA4-7AF050E04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014" y="4485208"/>
            <a:ext cx="6139204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19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A227F4-4754-447D-A9A4-9CD2C1B8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Overige praktische informatie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4E7690-5072-4F28-930B-A8047D4CC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9611"/>
            <a:ext cx="8828173" cy="461878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Bij tussenuren blijven leerlingen op het schoolterrein (aula).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Rookvrije school.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Gezonde schoolkantine.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Lessen in orde: vaste structuur in de les, mobielzakken.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Alle leerlingen worden geacht het leerlingenstatuut te kennen, zie site.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De school geeft geen medicijnen uit.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NPO-ondersteuning wordt in afgeslankte vorm later dit schooljaar opgestart (bv. sociaal-emotionele ondersteuning).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Alle overige belangrijke informatie wordt per mail verstuurd.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2297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CA364-6D27-466F-BACF-5A8DD368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Zijn er vragen?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551C53-773D-46E2-B8C3-DF0FB28FB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Algemene vragen: dhr. Elferink.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LOB of stage: dhr. v.d. Eem.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Ardennen: dhr. Huisman.</a:t>
            </a:r>
          </a:p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032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8342"/>
          </a:xfrm>
        </p:spPr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470356"/>
            <a:ext cx="9005587" cy="434565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Welkomstwoord dhr. Elferink (teamleider)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Voorstellen klassendocenten:</a:t>
            </a:r>
          </a:p>
          <a:p>
            <a:pPr marL="0" indent="0">
              <a:buNone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	3A 		dhr. Samson</a:t>
            </a:r>
          </a:p>
          <a:p>
            <a:pPr marL="0" indent="0">
              <a:buNone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	3B 	mw. </a:t>
            </a:r>
            <a:r>
              <a:rPr lang="nl-NL" sz="2600" dirty="0" err="1">
                <a:latin typeface="Arial" panose="020B0604020202020204" pitchFamily="34" charset="0"/>
                <a:cs typeface="Arial" panose="020B0604020202020204" pitchFamily="34" charset="0"/>
              </a:rPr>
              <a:t>Kildsen</a:t>
            </a:r>
            <a:endParaRPr lang="nl-N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	3C 	dhr. Verberne</a:t>
            </a:r>
          </a:p>
          <a:p>
            <a:pPr marL="0" indent="0">
              <a:buNone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	3D 	dhr. </a:t>
            </a:r>
            <a:r>
              <a:rPr lang="nl-NL" sz="2600" dirty="0" err="1">
                <a:latin typeface="Arial" panose="020B0604020202020204" pitchFamily="34" charset="0"/>
                <a:cs typeface="Arial" panose="020B0604020202020204" pitchFamily="34" charset="0"/>
              </a:rPr>
              <a:t>Peterson</a:t>
            </a:r>
            <a:endParaRPr lang="nl-N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Info LOB: dhr. v.d. Eem (decaan)</a:t>
            </a:r>
            <a:endParaRPr lang="nl-NL"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Info leerjaar 3: dhr. Elferink (teamleider)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Info Ardennen-kamp: dhr. Huisman</a:t>
            </a:r>
            <a:endParaRPr lang="nl-NL"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5DF3A73-1D30-4FE7-89A0-739FFC7D11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370" y="831007"/>
            <a:ext cx="3028797" cy="2019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D8B96DFD-58C3-4EB4-B987-9D4C23252766}"/>
              </a:ext>
            </a:extLst>
          </p:cNvPr>
          <p:cNvSpPr/>
          <p:nvPr/>
        </p:nvSpPr>
        <p:spPr>
          <a:xfrm>
            <a:off x="9682921" y="5958468"/>
            <a:ext cx="2276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♥</a:t>
            </a: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91865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voor jou!</a:t>
            </a:r>
          </a:p>
        </p:txBody>
      </p:sp>
    </p:spTree>
    <p:extLst>
      <p:ext uri="{BB962C8B-B14F-4D97-AF65-F5344CB8AC3E}">
        <p14:creationId xmlns:p14="http://schemas.microsoft.com/office/powerpoint/2010/main" val="235439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8342"/>
          </a:xfrm>
        </p:spPr>
        <p:txBody>
          <a:bodyPr/>
          <a:lstStyle/>
          <a:p>
            <a:r>
              <a:rPr lang="nl-NL" dirty="0"/>
              <a:t>Mijzelf voorstellen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470356"/>
            <a:ext cx="9005587" cy="434565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Mitchell Elferink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29 jaar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Woonachtig in Haarlem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Als docent economie gewerkt op:</a:t>
            </a:r>
          </a:p>
          <a:p>
            <a:pPr lvl="7">
              <a:buFont typeface="Wingdings" panose="05000000000000000000" pitchFamily="2" charset="2"/>
              <a:buChar char="Ø"/>
            </a:pPr>
            <a:r>
              <a:rPr lang="nl-NL" sz="2400" dirty="0"/>
              <a:t>Het Montessori College Aerdenhout, </a:t>
            </a:r>
          </a:p>
          <a:p>
            <a:pPr lvl="7">
              <a:buFont typeface="Wingdings" panose="05000000000000000000" pitchFamily="2" charset="2"/>
              <a:buChar char="Ø"/>
            </a:pPr>
            <a:r>
              <a:rPr lang="nl-NL" sz="2400" dirty="0"/>
              <a:t>Het </a:t>
            </a:r>
            <a:r>
              <a:rPr lang="nl-NL" sz="2400" dirty="0" err="1"/>
              <a:t>Schoter</a:t>
            </a:r>
            <a:r>
              <a:rPr lang="nl-NL" sz="2400" dirty="0"/>
              <a:t> en </a:t>
            </a:r>
          </a:p>
          <a:p>
            <a:pPr lvl="7">
              <a:buFont typeface="Wingdings" panose="05000000000000000000" pitchFamily="2" charset="2"/>
              <a:buChar char="Ø"/>
            </a:pPr>
            <a:r>
              <a:rPr lang="nl-NL" sz="2400" dirty="0"/>
              <a:t>De Hartenlust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/>
              <a:t>Nu heel veel zin een nieuwe uitdaging als teamleider!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5DF3A73-1D30-4FE7-89A0-739FFC7D11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370" y="831007"/>
            <a:ext cx="3028797" cy="2019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D8B96DFD-58C3-4EB4-B987-9D4C23252766}"/>
              </a:ext>
            </a:extLst>
          </p:cNvPr>
          <p:cNvSpPr/>
          <p:nvPr/>
        </p:nvSpPr>
        <p:spPr>
          <a:xfrm>
            <a:off x="9682921" y="5958468"/>
            <a:ext cx="2276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♥</a:t>
            </a: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91865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voor jou!</a:t>
            </a:r>
          </a:p>
        </p:txBody>
      </p:sp>
    </p:spTree>
    <p:extLst>
      <p:ext uri="{BB962C8B-B14F-4D97-AF65-F5344CB8AC3E}">
        <p14:creationId xmlns:p14="http://schemas.microsoft.com/office/powerpoint/2010/main" val="190727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LOB Klas 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3105" y="1496710"/>
            <a:ext cx="8796075" cy="468940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LOB programma - keuzes maken en inzicht krijgen in eigen vaardigheden, interesses en mogelijkheden. Met behulp van Qompas.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Open dagen bezoeken van mogelijke vervolgopleidingen.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/>
                <a:cs typeface="Arial"/>
              </a:rPr>
              <a:t>Beroep Oriënterende Stage – ervaring opdoen in het ‘bedrijfsleven’ – </a:t>
            </a:r>
            <a:r>
              <a:rPr lang="nl-NL" sz="2400" b="1" dirty="0">
                <a:latin typeface="Arial"/>
                <a:cs typeface="Arial"/>
              </a:rPr>
              <a:t>leerlingen zoeken zelf een (passende) stageplaats voor 30 uur in de week van 15 t/m 19 januari.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MBO markt op 28 februari – voorlichting door verschillende vervolgopleidingen – verplicht via inschrijving, op het Nova college.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Persoonlijk gesprek met de decaan.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90D9E22-0C85-4886-8464-A9AA8D8C809B}"/>
              </a:ext>
            </a:extLst>
          </p:cNvPr>
          <p:cNvSpPr/>
          <p:nvPr/>
        </p:nvSpPr>
        <p:spPr>
          <a:xfrm>
            <a:off x="9682921" y="5958468"/>
            <a:ext cx="2276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♥</a:t>
            </a: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91865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voor jou!</a:t>
            </a:r>
          </a:p>
        </p:txBody>
      </p:sp>
    </p:spTree>
    <p:extLst>
      <p:ext uri="{BB962C8B-B14F-4D97-AF65-F5344CB8AC3E}">
        <p14:creationId xmlns:p14="http://schemas.microsoft.com/office/powerpoint/2010/main" val="2482785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8263" y="622126"/>
            <a:ext cx="8596668" cy="1320800"/>
          </a:xfrm>
        </p:spPr>
        <p:txBody>
          <a:bodyPr>
            <a:normAutofit/>
          </a:bodyPr>
          <a:lstStyle/>
          <a:p>
            <a:r>
              <a:rPr lang="nl-NL" dirty="0"/>
              <a:t>Keuzepakket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97203"/>
            <a:ext cx="8596668" cy="464415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/>
                <a:cs typeface="Arial"/>
              </a:rPr>
              <a:t>Informatieavond vakkenpakketkeuze: </a:t>
            </a:r>
            <a:r>
              <a:rPr lang="nl-NL" sz="2400" dirty="0">
                <a:solidFill>
                  <a:schemeClr val="tx2"/>
                </a:solidFill>
                <a:latin typeface="Arial"/>
                <a:cs typeface="Arial"/>
              </a:rPr>
              <a:t>6 februari</a:t>
            </a:r>
            <a:r>
              <a:rPr lang="nl-NL" sz="2400" dirty="0">
                <a:latin typeface="Arial"/>
                <a:cs typeface="Arial"/>
              </a:rPr>
              <a:t>, uitnodiging volgt.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Keuzepakket voor het eindexamen – minimaal 6 vakken: Nederlands, Engels en 4 keuzevakken, 7</a:t>
            </a:r>
            <a:r>
              <a:rPr lang="nl-NL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vak is optie.</a:t>
            </a:r>
          </a:p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Verplicht in klas 4: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Nederlands, Engels, maatschappijleer, lichamelijke opvoeding.</a:t>
            </a:r>
          </a:p>
          <a:p>
            <a:pPr marL="0" indent="0">
              <a:buNone/>
            </a:pPr>
            <a:endParaRPr lang="nl-NL" sz="36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BD2E359-965A-48C7-9FD7-F7F2653534F7}"/>
              </a:ext>
            </a:extLst>
          </p:cNvPr>
          <p:cNvSpPr/>
          <p:nvPr/>
        </p:nvSpPr>
        <p:spPr>
          <a:xfrm>
            <a:off x="9682921" y="5958468"/>
            <a:ext cx="2276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♥</a:t>
            </a: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91865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voor jou!</a:t>
            </a:r>
          </a:p>
        </p:txBody>
      </p:sp>
    </p:spTree>
    <p:extLst>
      <p:ext uri="{BB962C8B-B14F-4D97-AF65-F5344CB8AC3E}">
        <p14:creationId xmlns:p14="http://schemas.microsoft.com/office/powerpoint/2010/main" val="182661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Keuze voor 7</a:t>
            </a:r>
            <a:r>
              <a:rPr lang="nl-NL" baseline="30000" dirty="0"/>
              <a:t>e</a:t>
            </a:r>
            <a:r>
              <a:rPr lang="nl-NL" dirty="0"/>
              <a:t> vak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643754"/>
            <a:ext cx="9311397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/>
                <a:cs typeface="Arial"/>
              </a:rPr>
              <a:t>Op </a:t>
            </a:r>
            <a:r>
              <a:rPr lang="nl-NL" sz="2400" dirty="0">
                <a:solidFill>
                  <a:schemeClr val="tx2"/>
                </a:solidFill>
                <a:latin typeface="Arial"/>
                <a:cs typeface="Arial"/>
              </a:rPr>
              <a:t>22 maart </a:t>
            </a:r>
            <a:r>
              <a:rPr lang="nl-NL" sz="2400" dirty="0">
                <a:latin typeface="Arial"/>
                <a:cs typeface="Arial"/>
              </a:rPr>
              <a:t>voor de zes gekozen examenvakken gemiddeld een 6,8. 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Het zevende vak is voldoende.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Rooster-technisch moet het mogelijk zijn.</a:t>
            </a:r>
          </a:p>
          <a:p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2D57529-7F73-45E9-B424-4C8BD019F960}"/>
              </a:ext>
            </a:extLst>
          </p:cNvPr>
          <p:cNvSpPr/>
          <p:nvPr/>
        </p:nvSpPr>
        <p:spPr>
          <a:xfrm>
            <a:off x="9682921" y="5958468"/>
            <a:ext cx="2276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♥</a:t>
            </a: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91865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voor jou!</a:t>
            </a:r>
          </a:p>
        </p:txBody>
      </p:sp>
    </p:spTree>
    <p:extLst>
      <p:ext uri="{BB962C8B-B14F-4D97-AF65-F5344CB8AC3E}">
        <p14:creationId xmlns:p14="http://schemas.microsoft.com/office/powerpoint/2010/main" val="3192489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Vragen…?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736520"/>
            <a:ext cx="8596668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Voor een persoonlijk gesprek met de decaan kan een afspraak worden gemaakt. 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J.vandereem@hartenlustschool.nl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A891EB4-15DA-4175-BF38-C5D428FE20E6}"/>
              </a:ext>
            </a:extLst>
          </p:cNvPr>
          <p:cNvSpPr/>
          <p:nvPr/>
        </p:nvSpPr>
        <p:spPr>
          <a:xfrm>
            <a:off x="9682921" y="5958468"/>
            <a:ext cx="2276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♥</a:t>
            </a: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91865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voor jou!</a:t>
            </a:r>
          </a:p>
        </p:txBody>
      </p:sp>
    </p:spTree>
    <p:extLst>
      <p:ext uri="{BB962C8B-B14F-4D97-AF65-F5344CB8AC3E}">
        <p14:creationId xmlns:p14="http://schemas.microsoft.com/office/powerpoint/2010/main" val="3296695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5D3F51-4157-4A29-B824-E228C6211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Info leerjaar 3 - jaarplanning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C5BDD8-D86D-4C2D-A04A-4D818029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36519"/>
            <a:ext cx="8596668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Nieuw: 3 proefwerkweken (PWW), daarbuiten ook toetsen.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Rapporten: december, maart, juli.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Rapportcijfers zijn een voortschrijdend gemiddelde!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/>
                <a:cs typeface="Arial"/>
              </a:rPr>
              <a:t>10-minuten gesprekken: 12-13 december en 19-20 maart.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Ouders en leerlingen hebben dan een gesprek met de pers. mentor aan de hand van het studieplan van de leerling.</a:t>
            </a:r>
          </a:p>
        </p:txBody>
      </p:sp>
    </p:spTree>
    <p:extLst>
      <p:ext uri="{BB962C8B-B14F-4D97-AF65-F5344CB8AC3E}">
        <p14:creationId xmlns:p14="http://schemas.microsoft.com/office/powerpoint/2010/main" val="2993192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FCC19C-5C9F-4789-A6A9-F30481D8B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Persoonlijk mentoraat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AB1950-3FAA-414F-806D-E250DB91A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7250"/>
            <a:ext cx="8596668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Spil in de communicatie met thuis.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Sommige leerlingen krijgen een mentor toegewezen.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 mentor is gekozen uit de docenten van wie ze les hebben of dhr. Raps.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Persoonlijk mentor is eerste aanspreekpunt voor ouders.</a:t>
            </a:r>
          </a:p>
        </p:txBody>
      </p:sp>
    </p:spTree>
    <p:extLst>
      <p:ext uri="{BB962C8B-B14F-4D97-AF65-F5344CB8AC3E}">
        <p14:creationId xmlns:p14="http://schemas.microsoft.com/office/powerpoint/2010/main" val="109017354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lcf76f155ced4ddcb4097134ff3c332f xmlns="f9125299-ced7-4ee9-8fff-c1e6453e41c1">
      <Terms xmlns="http://schemas.microsoft.com/office/infopath/2007/PartnerControls"/>
    </lcf76f155ced4ddcb4097134ff3c332f>
    <_Flow_SignoffStatus xmlns="f9125299-ced7-4ee9-8fff-c1e6453e41c1" xsi:nil="true"/>
    <TaxCatchAll xmlns="dd842b40-71c2-4f43-9b6e-41eeca80893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61126A065C824E86FA650CFE2BD05B" ma:contentTypeVersion="" ma:contentTypeDescription="Een nieuw document maken." ma:contentTypeScope="" ma:versionID="10e11a9f93c96b10b2eb2e3359647219">
  <xsd:schema xmlns:xsd="http://www.w3.org/2001/XMLSchema" xmlns:xs="http://www.w3.org/2001/XMLSchema" xmlns:p="http://schemas.microsoft.com/office/2006/metadata/properties" xmlns:ns2="5d5fc205-bc94-4914-a8bf-b2a772010d3e" xmlns:ns3="f9125299-ced7-4ee9-8fff-c1e6453e41c1" xmlns:ns4="dd842b40-71c2-4f43-9b6e-41eeca808938" targetNamespace="http://schemas.microsoft.com/office/2006/metadata/properties" ma:root="true" ma:fieldsID="e619f815f92e2965ecd154a8c8988b67" ns2:_="" ns3:_="" ns4:_="">
    <xsd:import namespace="5d5fc205-bc94-4914-a8bf-b2a772010d3e"/>
    <xsd:import namespace="f9125299-ced7-4ee9-8fff-c1e6453e41c1"/>
    <xsd:import namespace="dd842b40-71c2-4f43-9b6e-41eeca80893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Flow_SignoffStatus" minOccurs="0"/>
                <xsd:element ref="ns3:lcf76f155ced4ddcb4097134ff3c332f" minOccurs="0"/>
                <xsd:element ref="ns4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5fc205-bc94-4914-a8bf-b2a772010d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25299-ced7-4ee9-8fff-c1e6453e41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Afmeldingsstatus" ma:internalName="Afmeldings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c20f6019-97cc-4427-8ef6-88c7a5e078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842b40-71c2-4f43-9b6e-41eeca808938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7a48e383-2cbc-438f-af91-11825fba0155}" ma:internalName="TaxCatchAll" ma:showField="CatchAllData" ma:web="3e40c5a8-dadf-4686-9b71-c7c6bc9ab4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14CFD8-8500-41E9-AC50-89FCA22599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ED78F2-4FA0-49C7-B09C-8B6147E115CA}">
  <ds:schemaRefs>
    <ds:schemaRef ds:uri="http://schemas.microsoft.com/office/2006/metadata/properties"/>
    <ds:schemaRef ds:uri="f9125299-ced7-4ee9-8fff-c1e6453e41c1"/>
    <ds:schemaRef ds:uri="http://schemas.microsoft.com/office/infopath/2007/PartnerControls"/>
    <ds:schemaRef ds:uri="dd842b40-71c2-4f43-9b6e-41eeca808938"/>
  </ds:schemaRefs>
</ds:datastoreItem>
</file>

<file path=customXml/itemProps3.xml><?xml version="1.0" encoding="utf-8"?>
<ds:datastoreItem xmlns:ds="http://schemas.openxmlformats.org/officeDocument/2006/customXml" ds:itemID="{F12E0365-1A87-4731-986A-735000360C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5fc205-bc94-4914-a8bf-b2a772010d3e"/>
    <ds:schemaRef ds:uri="f9125299-ced7-4ee9-8fff-c1e6453e41c1"/>
    <ds:schemaRef ds:uri="dd842b40-71c2-4f43-9b6e-41eeca8089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405</TotalTime>
  <Words>969</Words>
  <Application>Microsoft Office PowerPoint</Application>
  <PresentationFormat>Breedbeeld</PresentationFormat>
  <Paragraphs>139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Calibri</vt:lpstr>
      <vt:lpstr>Century Gothic</vt:lpstr>
      <vt:lpstr>Trebuchet MS</vt:lpstr>
      <vt:lpstr>Wingdings</vt:lpstr>
      <vt:lpstr>Wingdings 3</vt:lpstr>
      <vt:lpstr>Facet</vt:lpstr>
      <vt:lpstr>PowerPoint-presentatie</vt:lpstr>
      <vt:lpstr>Programma</vt:lpstr>
      <vt:lpstr>Mijzelf voorstellen</vt:lpstr>
      <vt:lpstr>LOB Klas 3</vt:lpstr>
      <vt:lpstr>Keuzepakket</vt:lpstr>
      <vt:lpstr>Keuze voor 7e vak</vt:lpstr>
      <vt:lpstr>Vragen…?</vt:lpstr>
      <vt:lpstr>Info leerjaar 3 - jaarplanning</vt:lpstr>
      <vt:lpstr>Persoonlijk mentoraat</vt:lpstr>
      <vt:lpstr>Studieles (1 x 14 dagen)</vt:lpstr>
      <vt:lpstr>Bevordering</vt:lpstr>
      <vt:lpstr>Aanwezigheid</vt:lpstr>
      <vt:lpstr> </vt:lpstr>
      <vt:lpstr>Voorbeeld PTA aardrijkskunde</vt:lpstr>
      <vt:lpstr>Ardennen</vt:lpstr>
      <vt:lpstr>Ardennen</vt:lpstr>
      <vt:lpstr>Paklijst Ardennen</vt:lpstr>
      <vt:lpstr>Overige praktische informatie</vt:lpstr>
      <vt:lpstr>Zijn er 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Serge Steenman-Logtenberg</dc:creator>
  <cp:lastModifiedBy>Puts, T.</cp:lastModifiedBy>
  <cp:revision>12</cp:revision>
  <cp:lastPrinted>2015-08-19T08:25:01Z</cp:lastPrinted>
  <dcterms:created xsi:type="dcterms:W3CDTF">2015-03-09T18:39:41Z</dcterms:created>
  <dcterms:modified xsi:type="dcterms:W3CDTF">2023-09-25T09:27:12Z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0x0101001DF5C65026A8824F948CED8AD3214D16</vt:lpwstr>
  </property>
</Properties>
</file>