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310" r:id="rId7"/>
    <p:sldId id="318" r:id="rId8"/>
    <p:sldId id="332" r:id="rId9"/>
    <p:sldId id="286" r:id="rId10"/>
    <p:sldId id="297" r:id="rId11"/>
    <p:sldId id="301" r:id="rId12"/>
    <p:sldId id="302" r:id="rId13"/>
    <p:sldId id="303" r:id="rId14"/>
    <p:sldId id="304" r:id="rId15"/>
    <p:sldId id="317" r:id="rId16"/>
    <p:sldId id="312" r:id="rId17"/>
    <p:sldId id="305" r:id="rId18"/>
    <p:sldId id="282" r:id="rId19"/>
    <p:sldId id="294" r:id="rId20"/>
    <p:sldId id="292" r:id="rId21"/>
    <p:sldId id="322" r:id="rId22"/>
    <p:sldId id="321" r:id="rId23"/>
    <p:sldId id="290" r:id="rId24"/>
    <p:sldId id="289" r:id="rId25"/>
    <p:sldId id="308" r:id="rId26"/>
    <p:sldId id="313" r:id="rId27"/>
    <p:sldId id="316" r:id="rId28"/>
    <p:sldId id="284" r:id="rId29"/>
    <p:sldId id="285" r:id="rId30"/>
    <p:sldId id="291" r:id="rId3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BF6C7-9465-4CFE-85D6-D8803D74C4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91CCFC3-02A3-44BF-AC44-41F50B1011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732141-EA41-4615-B885-D7206618D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6978-2DE5-495B-A24D-AB5A73768B04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FFC693-7379-4774-B69E-4A9FD815E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EBBD6A-7C77-45BE-81F3-3A4C0072E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8CD7-9E07-4AB4-9148-8E94F8CC7E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383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17485C-FFCD-46E9-A24E-D4CA2BAC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050E1BA-6AC2-4AF8-9383-2FA62B742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89F715-940B-4EB0-82CD-2B6AAFBB6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6978-2DE5-495B-A24D-AB5A73768B04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E15459-F7A8-493E-963D-7784A01A8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6D893E-33EF-48DE-9F3B-A53A19887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8CD7-9E07-4AB4-9148-8E94F8CC7E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7837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6D6DBCB-1A54-4580-9F2F-2303A5EAC0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C4CECC4-8F91-4136-A3F3-8F890C127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5D4F4A-7DC6-46CA-BE96-615366B5A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6978-2DE5-495B-A24D-AB5A73768B04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1F678E-BE22-46DE-B070-BA59F5342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B9155E-FF92-4F45-9970-3CC9B6B31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8CD7-9E07-4AB4-9148-8E94F8CC7E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1193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255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9108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0251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4125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5432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9422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8091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50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6480FE-C87E-4F6D-B3F0-F8AB9B33F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396A49-D1D6-4A20-A54F-07CCFDA41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E30EABA-1835-4AC1-B4F8-EFE682BA0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6978-2DE5-495B-A24D-AB5A73768B04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6C2C4B-D6BE-4E8E-9C22-FF23EEF00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201B9-413F-4D4C-AFAA-484319E68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8CD7-9E07-4AB4-9148-8E94F8CC7E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1224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4650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567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7305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7499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5340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8850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1333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070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A29DC0-FB60-43AE-A8FE-F5B6EA65C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12686E7-F872-4B02-92D8-4EB3C9EDB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37E4ED-C4AF-4307-B99C-7DE1C76B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6978-2DE5-495B-A24D-AB5A73768B04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5125D9-E707-40AB-A703-CE15860D3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42F92E-86FD-4C86-BBCD-044B030A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8CD7-9E07-4AB4-9148-8E94F8CC7E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0250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2512DA-4518-4BD4-B35A-8322D7BB2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EDD675-DAE0-4A8A-BC89-D9E80C2EBB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151EC98-46CD-4A0E-B14E-00E9879B6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57F8E4C-2B2C-4ACF-B0AB-E09181FCD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6978-2DE5-495B-A24D-AB5A73768B04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5F9DA3D-A3E7-4642-85A5-46BB6C891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5AB9BC2-63BF-4564-880A-DA11A39A3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8CD7-9E07-4AB4-9148-8E94F8CC7E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2864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109624-D8D7-461A-8B98-47FABFA25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FB76DF5-D6B1-48EF-AE2A-52811CAC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F27B153-A857-4599-A032-A4581FA03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342D7E4-1639-4197-B8DD-7069FE542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FE4CB22-078D-4161-B006-3085BB90E2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E67A04A-0527-46C3-8DAE-BCF3787FB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6978-2DE5-495B-A24D-AB5A73768B04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CF6E29B-643A-4C64-A2B7-C16F643E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15B57E9-B88A-4B80-B0F0-F968DD14E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8CD7-9E07-4AB4-9148-8E94F8CC7E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524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6C92AC-4504-4C50-A3CD-DC2A8A432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A84A1A9-99DB-40AA-9A6E-D6332AA54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6978-2DE5-495B-A24D-AB5A73768B04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3064190-C67B-420F-A6A4-928DEF4CA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CE30C5B-2418-485D-9B5A-890B961B3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8CD7-9E07-4AB4-9148-8E94F8CC7E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414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14ACE7D-8338-4449-A87F-D889CBC67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6978-2DE5-495B-A24D-AB5A73768B04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6991FA2-6726-4BF1-B9C3-C7FAD6D6E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1DE0B34-0664-4962-828F-75F5E0880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8CD7-9E07-4AB4-9148-8E94F8CC7E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010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B887C1-CAAB-4363-B561-56AFFA825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B18EB3-0C54-4FAE-919E-9966485B5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BD3658A-C6D3-4DDB-9712-C6EC9F79F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3171D19-A233-4A62-B353-A5E13CF19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6978-2DE5-495B-A24D-AB5A73768B04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6BF14B-A6C8-4B43-A887-F6A755BC7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8D80CCF-3A73-4FAF-B972-6A5EBA1CC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8CD7-9E07-4AB4-9148-8E94F8CC7E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336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37D8B5-267D-4EA4-AB70-336B2632F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CF3F7B3-68D1-45A8-8972-E1E34DC7E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5933264-402E-43DE-9B9F-AA6B5D878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F542728-B6FF-4A1E-AC7F-FD1B7351D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6978-2DE5-495B-A24D-AB5A73768B04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34F7A2-6BA1-4170-A2E4-775043763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0B8DA78-2284-410A-91E4-8E3D3B60D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8CD7-9E07-4AB4-9148-8E94F8CC7E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152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2400C4C-45C6-4CC5-9716-623862FE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6F40A2F-C6BF-4774-A7BA-835A1C3A9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650639-7A16-4C34-BEC0-CDAC9C64E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E6978-2DE5-495B-A24D-AB5A73768B04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A87FD8-BB75-4A4D-9F49-84F67CB53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B66BD8-78B5-42EC-9704-CB08DB060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58CD7-9E07-4AB4-9148-8E94F8CC7E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011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CFEE6-7763-468A-A27D-633A651033F3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742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j.vandereem@hartenlustschool.nl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m.rensen@hartenlustschool.nl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0D4468-4BA2-432E-A833-9BE7CD2BED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8DA1BAC-B634-4C6B-8938-4EC5433012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684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58" y="592297"/>
            <a:ext cx="8596668" cy="1320800"/>
          </a:xfrm>
        </p:spPr>
        <p:txBody>
          <a:bodyPr>
            <a:normAutofit/>
          </a:bodyPr>
          <a:lstStyle/>
          <a:p>
            <a:r>
              <a:rPr lang="nl-NL" dirty="0"/>
              <a:t>De HAVO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2158" y="1252697"/>
            <a:ext cx="9378445" cy="54716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havo kent vier profielen: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Economie/Maatschappij (E&amp;M)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Cultuur/Maatschappij (C&amp;M)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Natuur/Gezondheid (N&amp;G)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Natuur/Techniek (N&amp;T)</a:t>
            </a:r>
          </a:p>
          <a:p>
            <a:pPr marL="514350" indent="-514350">
              <a:buFontTx/>
              <a:buAutoNum type="arabicPeriod"/>
            </a:pPr>
            <a:endParaRPr lang="nl-NL" sz="2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Eisen: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Examen in de profiel-verplichte vakken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Geslaagd voor 7 examenvakken, drempelloos toegang (top 5!)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Geslaagd voor 6 examenvakken: gemiddeld 6,8 op de eindlijst en voldoende voor </a:t>
            </a:r>
            <a:r>
              <a:rPr lang="nl-NL" sz="21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</a:t>
            </a:r>
            <a:r>
              <a:rPr lang="nl-NL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Eng en wiskunde.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enkele vakken kan een overstapprogramma verplicht zijn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Informeer tijdig bij de school van keuze welke eisen er worden gesteld. </a:t>
            </a:r>
          </a:p>
        </p:txBody>
      </p:sp>
    </p:spTree>
    <p:extLst>
      <p:ext uri="{BB962C8B-B14F-4D97-AF65-F5344CB8AC3E}">
        <p14:creationId xmlns:p14="http://schemas.microsoft.com/office/powerpoint/2010/main" val="2572726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82F25-A741-48C3-B38B-61E1EC961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Overstapprogramma havo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3A17CA-A2DD-450F-852E-6EB008EE8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46828"/>
            <a:ext cx="8596668" cy="3880773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Wiskunde B &gt; mw. Heerschop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Einde schooljaar &gt; overstapprogramma, doorlopend tot op de havo (tot kerstvakantie)</a:t>
            </a:r>
          </a:p>
        </p:txBody>
      </p:sp>
    </p:spTree>
    <p:extLst>
      <p:ext uri="{BB962C8B-B14F-4D97-AF65-F5344CB8AC3E}">
        <p14:creationId xmlns:p14="http://schemas.microsoft.com/office/powerpoint/2010/main" val="623053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Profielwerkstuk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597881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Onderdeel van LOB: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tweetallen (met hetzelfde profiel, klas overstijgend)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voldoende of goed + titel wordt vermeld op diploma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periode: 14 november – 27 maart </a:t>
            </a:r>
          </a:p>
          <a:p>
            <a:endParaRPr lang="nl-N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974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Zijn er nog vragen?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een persoonlijk gesprek met de decaan, graag op afspraak, mailt u naar:</a:t>
            </a:r>
            <a:br>
              <a:rPr lang="nl-N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j.vandereem@hartenlustschool.nl</a:t>
            </a:r>
            <a:r>
              <a:rPr lang="nl-NL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952582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5D3F51-4157-4A29-B824-E228C6211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Info leerjaar 4 - jaarplanning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C5BDD8-D86D-4C2D-A04A-4D818029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4978"/>
            <a:ext cx="8596668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Rapporten: 15 december en 8 februari.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10-minuten gesprekken met persoonlijk mentor: 12-13 december en 13 februari.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23 april is het uitdelen van akkoordverklaringen.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13 mei proefexamen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13 en 16 mei vragenuur.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14 mei start centraal examen.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Datum uitslag:  12 juni eerste tijdvak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18 juni tweede tijdvak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Diploma-uitreiking 9 en 10 juli</a:t>
            </a:r>
          </a:p>
          <a:p>
            <a:pPr marL="0" indent="0"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364769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Info leerjaar 4 - jaarplanning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5588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nl-N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3 SE-weken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6 t/m 10 november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15 t/m 19 januari 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18 t/m 22 maart</a:t>
            </a:r>
          </a:p>
          <a:p>
            <a:pPr marL="0" indent="0">
              <a:buNone/>
            </a:pPr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Herkansingsmomenten SE-weken: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Periode 1:  4 december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Periode 2:  13 februari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Periode 3:  12 april</a:t>
            </a:r>
          </a:p>
          <a:p>
            <a:pPr marL="0" indent="0">
              <a:buNone/>
            </a:pPr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Let op: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Leerlingen mogen per SE-week slechts voor één vak herkansen.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Wanneer een leerling absent is, vervalt in principe het recht op een herkansing. </a:t>
            </a:r>
          </a:p>
        </p:txBody>
      </p:sp>
    </p:spTree>
    <p:extLst>
      <p:ext uri="{BB962C8B-B14F-4D97-AF65-F5344CB8AC3E}">
        <p14:creationId xmlns:p14="http://schemas.microsoft.com/office/powerpoint/2010/main" val="3409671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Info leerjaar 4 - jaarplanning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738559"/>
            <a:ext cx="8596668" cy="388077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l-NL" sz="9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18 t/m 22 september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9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Maatschappelijke stage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9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Tekenkamp</a:t>
            </a:r>
          </a:p>
          <a:p>
            <a:pPr marL="0" indent="0">
              <a:buNone/>
            </a:pPr>
            <a:endParaRPr lang="nl-NL" sz="9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9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Centraal Praktijk Examen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9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Leerlingen met Beeldende Vorming in het pakket.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9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vanaf 12 maart. </a:t>
            </a:r>
          </a:p>
          <a:p>
            <a:endParaRPr lang="nl-NL" sz="9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800" dirty="0"/>
              <a:t>     </a:t>
            </a:r>
          </a:p>
          <a:p>
            <a:pPr marL="0" indent="0">
              <a:buNone/>
            </a:pPr>
            <a:r>
              <a:rPr lang="nl-NL" sz="2800" dirty="0"/>
              <a:t>    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897631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Het PTA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762445"/>
            <a:ext cx="8596668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PTA/examenwijzer cohort 2023-2024 (klas 3 + 4):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i="1" dirty="0">
                <a:solidFill>
                  <a:srgbClr val="0070C0"/>
                </a:solidFill>
                <a:latin typeface="Arial"/>
                <a:cs typeface="Arial"/>
              </a:rPr>
              <a:t>	</a:t>
            </a:r>
            <a:r>
              <a:rPr lang="nl-NL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Wat, wanneer, hoe, weging en herkansbaarheid.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PTA/examenwijzer samen met examenreglement vóór 1 oktober toegestuurd en op site.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Examensecretaris: dhr. Rensen.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Examencommissie: dhr.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Rensen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, mw. Bas                         en dhr. Elferink.</a:t>
            </a:r>
          </a:p>
        </p:txBody>
      </p:sp>
      <p:pic>
        <p:nvPicPr>
          <p:cNvPr id="5" name="Afbeelding 4" descr="Afbeelding met tekst, zoogdier, rendier, boek&#10;&#10;Automatisch gegenereerde beschrijving">
            <a:extLst>
              <a:ext uri="{FF2B5EF4-FFF2-40B4-BE49-F238E27FC236}">
                <a16:creationId xmlns:a16="http://schemas.microsoft.com/office/drawing/2014/main" id="{63B5F867-5DBB-4F53-ABA9-C2AD256DF8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073">
            <a:off x="9126583" y="544994"/>
            <a:ext cx="2664824" cy="3763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3391125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D34B01-908C-4D99-B4F4-D17119372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PTA aardrijkskunde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41D1350-1C57-7E6F-4D97-3415FDA0A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104" y="1415869"/>
            <a:ext cx="5558059" cy="536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34640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Pluspassers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521655"/>
            <a:ext cx="8596668" cy="51886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sz="3100" dirty="0">
                <a:latin typeface="Arial" panose="020B0604020202020204" pitchFamily="34" charset="0"/>
                <a:cs typeface="Arial" panose="020B0604020202020204" pitchFamily="34" charset="0"/>
              </a:rPr>
              <a:t>De dyslexiecoach / leerlingbegeleiding inventariseert aan de hand van de </a:t>
            </a:r>
            <a:r>
              <a:rPr lang="nl-NL" sz="3100" u="sng" dirty="0">
                <a:latin typeface="Arial" panose="020B0604020202020204" pitchFamily="34" charset="0"/>
                <a:cs typeface="Arial" panose="020B0604020202020204" pitchFamily="34" charset="0"/>
              </a:rPr>
              <a:t>nu bekende gegevens</a:t>
            </a:r>
            <a:r>
              <a:rPr lang="nl-NL" sz="3100" dirty="0">
                <a:latin typeface="Arial" panose="020B0604020202020204" pitchFamily="34" charset="0"/>
                <a:cs typeface="Arial" panose="020B0604020202020204" pitchFamily="34" charset="0"/>
              </a:rPr>
              <a:t> welke extra facilitering nodig is. </a:t>
            </a:r>
          </a:p>
          <a:p>
            <a:pPr marL="0" indent="0">
              <a:buNone/>
            </a:pPr>
            <a:endParaRPr lang="nl-NL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3100" dirty="0">
                <a:latin typeface="Arial" panose="020B0604020202020204" pitchFamily="34" charset="0"/>
                <a:cs typeface="Arial" panose="020B0604020202020204" pitchFamily="34" charset="0"/>
              </a:rPr>
              <a:t>Voorbeelden hiervan zijn: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3100" dirty="0">
                <a:latin typeface="Arial" panose="020B0604020202020204" pitchFamily="34" charset="0"/>
                <a:cs typeface="Arial" panose="020B0604020202020204" pitchFamily="34" charset="0"/>
              </a:rPr>
              <a:t>25% extra tijd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3100" dirty="0">
                <a:latin typeface="Arial" panose="020B0604020202020204" pitchFamily="34" charset="0"/>
                <a:cs typeface="Arial" panose="020B0604020202020204" pitchFamily="34" charset="0"/>
              </a:rPr>
              <a:t>gebruik </a:t>
            </a:r>
            <a:r>
              <a:rPr lang="nl-NL" sz="3100" dirty="0" err="1">
                <a:latin typeface="Arial" panose="020B0604020202020204" pitchFamily="34" charset="0"/>
                <a:cs typeface="Arial" panose="020B0604020202020204" pitchFamily="34" charset="0"/>
              </a:rPr>
              <a:t>Kurzweil</a:t>
            </a:r>
            <a:endParaRPr lang="nl-NL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sz="3100" dirty="0">
                <a:latin typeface="Arial" panose="020B0604020202020204" pitchFamily="34" charset="0"/>
                <a:cs typeface="Arial" panose="020B0604020202020204" pitchFamily="34" charset="0"/>
              </a:rPr>
              <a:t>Laptop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3100" dirty="0">
                <a:latin typeface="Arial" panose="020B0604020202020204" pitchFamily="34" charset="0"/>
                <a:cs typeface="Arial" panose="020B0604020202020204" pitchFamily="34" charset="0"/>
              </a:rPr>
              <a:t>overige bijzonderheden</a:t>
            </a:r>
          </a:p>
          <a:p>
            <a:pPr marL="0" indent="0">
              <a:buNone/>
            </a:pPr>
            <a:endParaRPr lang="nl-NL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3100" dirty="0">
                <a:latin typeface="Arial" panose="020B0604020202020204" pitchFamily="34" charset="0"/>
                <a:cs typeface="Arial" panose="020B0604020202020204" pitchFamily="34" charset="0"/>
              </a:rPr>
              <a:t>Vóór 1 oktober per mail melden bij de examensecretaris, dhr. </a:t>
            </a:r>
            <a:r>
              <a:rPr lang="nl-NL" sz="3100" dirty="0" err="1">
                <a:latin typeface="Arial" panose="020B0604020202020204" pitchFamily="34" charset="0"/>
                <a:cs typeface="Arial" panose="020B0604020202020204" pitchFamily="34" charset="0"/>
              </a:rPr>
              <a:t>Rensen</a:t>
            </a:r>
            <a:r>
              <a:rPr lang="nl-NL" sz="3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3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m.rensen@hartenlustschool.nl</a:t>
            </a:r>
            <a:endParaRPr lang="nl-NL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3100" dirty="0">
                <a:latin typeface="Arial" panose="020B0604020202020204" pitchFamily="34" charset="0"/>
                <a:cs typeface="Arial" panose="020B0604020202020204" pitchFamily="34" charset="0"/>
              </a:rPr>
              <a:t>Vóór 1 november dient school dit te melden aan Inspectie.</a:t>
            </a:r>
          </a:p>
          <a:p>
            <a:pPr marL="0" indent="0">
              <a:buNone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066594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>
          <a:xfrm>
            <a:off x="580389" y="2799970"/>
            <a:ext cx="5725055" cy="1258060"/>
          </a:xfrm>
        </p:spPr>
        <p:txBody>
          <a:bodyPr/>
          <a:lstStyle/>
          <a:p>
            <a:r>
              <a:rPr lang="nl-NL" b="1" dirty="0">
                <a:solidFill>
                  <a:srgbClr val="0070C0"/>
                </a:solidFill>
                <a:latin typeface="Arial Black" panose="020B0A04020102020204" pitchFamily="34" charset="0"/>
              </a:rPr>
              <a:t>SCHOOLJAAR 2023-2024</a:t>
            </a:r>
          </a:p>
          <a:p>
            <a:r>
              <a:rPr lang="nl-NL" sz="4000" b="1" dirty="0">
                <a:solidFill>
                  <a:srgbClr val="002060"/>
                </a:solidFill>
              </a:rPr>
              <a:t>Informatie leerjaar 4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65368DB-3784-4536-B436-7E00DACB81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81" y="1616240"/>
            <a:ext cx="5438282" cy="3625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Rechthoek 17">
            <a:extLst>
              <a:ext uri="{FF2B5EF4-FFF2-40B4-BE49-F238E27FC236}">
                <a16:creationId xmlns:a16="http://schemas.microsoft.com/office/drawing/2014/main" id="{367F6EEB-CDCE-4055-9E2F-99BB2D68C592}"/>
              </a:ext>
            </a:extLst>
          </p:cNvPr>
          <p:cNvSpPr/>
          <p:nvPr/>
        </p:nvSpPr>
        <p:spPr>
          <a:xfrm>
            <a:off x="9682921" y="5958468"/>
            <a:ext cx="2276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♥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91865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voor jou!</a:t>
            </a:r>
          </a:p>
        </p:txBody>
      </p:sp>
      <p:pic>
        <p:nvPicPr>
          <p:cNvPr id="6" name="Afbeelding 5" descr="cid:image003.jpg@01D40E03.F745BB20">
            <a:extLst>
              <a:ext uri="{FF2B5EF4-FFF2-40B4-BE49-F238E27FC236}">
                <a16:creationId xmlns:a16="http://schemas.microsoft.com/office/drawing/2014/main" id="{179FA9B2-4F06-44DC-989E-32763061035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44" y="987210"/>
            <a:ext cx="4720057" cy="1258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479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Wanneer mag een leerling deelnemen aan het centraal examen?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Wanneer alle schoolexamens zijn gemaakt.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Wanneer het profielwerkstuk met een voldoende of goed is afgerond.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Wanneer alle handelingsdelen met een voldoende zijn afgerond (bijvoorbeeld LOB en KCKV). </a:t>
            </a:r>
          </a:p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3107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Wanneer geslaagd?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682287"/>
            <a:ext cx="8748020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Een gemiddelde score van 5,5 voor alle CE cijfers 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voor alle vakken een voldoende of één 5.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Nederlands mag niet lager dan een 5 zijn.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Tweemaal een 5, gecompenseerd door minimaal een 7.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Eenmaal een 4, gecompenseerd door minimaal een 7. </a:t>
            </a:r>
          </a:p>
          <a:p>
            <a:endParaRPr lang="nl-N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689304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Wanneer cum laude geslaagd?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710423"/>
            <a:ext cx="8596668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Wanneer er voor de eindexamenvakken, inclusief maatschappijleer, gemiddeld een 8,0 is behaald.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Bovendien mag geen enkel cijfer lager zijn dan een 6,0.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Het zevende vak mag worden meegeteld of worden weggelaten. </a:t>
            </a:r>
          </a:p>
        </p:txBody>
      </p:sp>
    </p:spTree>
    <p:extLst>
      <p:ext uri="{BB962C8B-B14F-4D97-AF65-F5344CB8AC3E}">
        <p14:creationId xmlns:p14="http://schemas.microsoft.com/office/powerpoint/2010/main" val="2478565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6DEFFC-8B9E-46A2-866A-8F8B60833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Debatteren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82FDC9-F11B-4BC2-9375-19690F136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24491"/>
            <a:ext cx="8596668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Debatgroep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Op Weg naar het Lagerhuis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Debatavond: in maart</a:t>
            </a:r>
          </a:p>
        </p:txBody>
      </p:sp>
    </p:spTree>
    <p:extLst>
      <p:ext uri="{BB962C8B-B14F-4D97-AF65-F5344CB8AC3E}">
        <p14:creationId xmlns:p14="http://schemas.microsoft.com/office/powerpoint/2010/main" val="444842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22EBB3-A70E-4F30-9395-FD719CA39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Aanwezigheid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ADB2B6-2924-4749-8809-E10AD31D2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4750"/>
            <a:ext cx="8775010" cy="438034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Absentie: bellen voor 8.30 uur.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Herkansingen SE-week toetsen worden ingepland door examensecretaris. Overige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SE’s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dienen binnen drie weken in overleg met vakdocent te worden ingehaald. Zo niet is het een onregelmatigheid.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Bijzonder verlof dient, indien mogelijk, 6 weken van tevoren te worden aangevraagd bij de teamleider. Hiervoor kan een formulier worden gedownload op de site.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I-uren na de herfstvakantie alle vakken, vanaf 19 september Nederlands, wiskunde en rekenen. Leerlingen schrijven van tevoren via Magister in en zijn dan ook verplicht aanwezig.</a:t>
            </a:r>
          </a:p>
        </p:txBody>
      </p:sp>
    </p:spTree>
    <p:extLst>
      <p:ext uri="{BB962C8B-B14F-4D97-AF65-F5344CB8AC3E}">
        <p14:creationId xmlns:p14="http://schemas.microsoft.com/office/powerpoint/2010/main" val="3688607732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A227F4-4754-447D-A9A4-9CD2C1B8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Overige praktische informatie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4E7690-5072-4F28-930B-A8047D4CC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9611"/>
            <a:ext cx="8828173" cy="4618789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Rookvrije school.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Gezonde schoolkantine.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Lessen in orde: vaste structuur in de les, mobielzakken.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Alle leerlingen worden geacht het leerlingenstatuut te kennen, zie site.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De school geeft geen medicijnen uit.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NPO-ondersteuning wordt in afgeslankte vorm later dit schooljaar opgestart (bv. sociaal-emotionele ondersteuning).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Alle overige belangrijke informatie wordt per mail verstuurd.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3650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CA364-6D27-466F-BACF-5A8DD368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Zijn er vragen?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551C53-773D-46E2-B8C3-DF0FB28FB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Algemene vragen: dhr. Elferink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LOB of stage: dhr. v.d. Eem.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Stageweek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Tekenkamp</a:t>
            </a:r>
          </a:p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43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D38E1E-982D-49E9-AECD-9FE345267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09E138-399C-4EE3-B88C-74A1FFB06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68219"/>
            <a:ext cx="8596668" cy="388077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Welkomstwoord: Dhr. Elferink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Voorstellen klassendocenten: </a:t>
            </a:r>
          </a:p>
          <a:p>
            <a:pPr marL="0" indent="0"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							4A Dhr. Puts </a:t>
            </a:r>
          </a:p>
          <a:p>
            <a:pPr marL="0" indent="0"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							4B Mw. Heerschop</a:t>
            </a:r>
          </a:p>
          <a:p>
            <a:pPr marL="0" indent="0"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							4C Mw.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Langeler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							4D Mw.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Prudon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Informatie LOB, dhr. van der Eem, decaan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Leerjaar 4 in vogelvlucht, dhr. Elferink, teamleider bovenbouw</a:t>
            </a:r>
          </a:p>
        </p:txBody>
      </p:sp>
    </p:spTree>
    <p:extLst>
      <p:ext uri="{BB962C8B-B14F-4D97-AF65-F5344CB8AC3E}">
        <p14:creationId xmlns:p14="http://schemas.microsoft.com/office/powerpoint/2010/main" val="610566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8342"/>
          </a:xfrm>
        </p:spPr>
        <p:txBody>
          <a:bodyPr/>
          <a:lstStyle/>
          <a:p>
            <a:r>
              <a:rPr lang="nl-NL" dirty="0"/>
              <a:t>Mijzelf voorstellen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470356"/>
            <a:ext cx="9005587" cy="434565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Mitchell Elferink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29 jaar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Woonachtig in Haarlem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Als docent economie gewerkt op:</a:t>
            </a:r>
          </a:p>
          <a:p>
            <a:pPr lvl="7">
              <a:buFont typeface="Wingdings" panose="05000000000000000000" pitchFamily="2" charset="2"/>
              <a:buChar char="Ø"/>
            </a:pPr>
            <a:r>
              <a:rPr lang="nl-NL" sz="2400" dirty="0"/>
              <a:t>Het Montessori College Aerdenhout, </a:t>
            </a:r>
          </a:p>
          <a:p>
            <a:pPr lvl="7">
              <a:buFont typeface="Wingdings" panose="05000000000000000000" pitchFamily="2" charset="2"/>
              <a:buChar char="Ø"/>
            </a:pPr>
            <a:r>
              <a:rPr lang="nl-NL" sz="2400" dirty="0"/>
              <a:t>Het </a:t>
            </a:r>
            <a:r>
              <a:rPr lang="nl-NL" sz="2400" dirty="0" err="1"/>
              <a:t>Schoter</a:t>
            </a:r>
            <a:r>
              <a:rPr lang="nl-NL" sz="2400" dirty="0"/>
              <a:t> en </a:t>
            </a:r>
          </a:p>
          <a:p>
            <a:pPr lvl="7">
              <a:buFont typeface="Wingdings" panose="05000000000000000000" pitchFamily="2" charset="2"/>
              <a:buChar char="Ø"/>
            </a:pPr>
            <a:r>
              <a:rPr lang="nl-NL" sz="2400" dirty="0"/>
              <a:t>De Hartenlust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Nu heel veel zin een nieuwe uitdaging als teamleider!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5DF3A73-1D30-4FE7-89A0-739FFC7D11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370" y="831007"/>
            <a:ext cx="3028797" cy="2019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D8B96DFD-58C3-4EB4-B987-9D4C23252766}"/>
              </a:ext>
            </a:extLst>
          </p:cNvPr>
          <p:cNvSpPr/>
          <p:nvPr/>
        </p:nvSpPr>
        <p:spPr>
          <a:xfrm>
            <a:off x="9682921" y="5958468"/>
            <a:ext cx="2276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♥</a:t>
            </a: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91865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voor jou!</a:t>
            </a:r>
          </a:p>
        </p:txBody>
      </p:sp>
    </p:spTree>
    <p:extLst>
      <p:ext uri="{BB962C8B-B14F-4D97-AF65-F5344CB8AC3E}">
        <p14:creationId xmlns:p14="http://schemas.microsoft.com/office/powerpoint/2010/main" val="294302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597074"/>
            <a:ext cx="8596668" cy="758342"/>
          </a:xfrm>
        </p:spPr>
        <p:txBody>
          <a:bodyPr>
            <a:normAutofit/>
          </a:bodyPr>
          <a:lstStyle/>
          <a:p>
            <a:r>
              <a:rPr lang="nl-NL" dirty="0"/>
              <a:t>Programma LOB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470356"/>
            <a:ext cx="8596668" cy="48792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Decanaat</a:t>
            </a:r>
            <a:b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Introductie</a:t>
            </a:r>
            <a:b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LOB – Loopbaan Oriëntatie Begeleiding</a:t>
            </a:r>
            <a:b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Na de Hartenlust…..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812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Decanaat - introductie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540760"/>
            <a:ext cx="9063226" cy="349957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Geeft advies en informatie over vervolgopleidingen en vakkenpakketkeuze</a:t>
            </a:r>
            <a:b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LOB – Loopbaan Oriëntatie en begeleiding (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Qompas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Twee Open Dagen bezoeken van verschillende vervolgopleidingen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Proefstuderen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Nova – vrijwillig na schooltijd, inschrijven via Nova website.</a:t>
            </a:r>
            <a:endParaRPr 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Persoonlijk gesprek met de decaan</a:t>
            </a:r>
          </a:p>
        </p:txBody>
      </p:sp>
    </p:spTree>
    <p:extLst>
      <p:ext uri="{BB962C8B-B14F-4D97-AF65-F5344CB8AC3E}">
        <p14:creationId xmlns:p14="http://schemas.microsoft.com/office/powerpoint/2010/main" val="324459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Na de Hartenlust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214438" y="4224657"/>
            <a:ext cx="2185987" cy="10541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  <a:defRPr/>
            </a:pPr>
            <a:r>
              <a:rPr lang="nl-NL" sz="2400" b="1">
                <a:solidFill>
                  <a:schemeClr val="tx1"/>
                </a:solidFill>
                <a:latin typeface="+mj-lt"/>
                <a:cs typeface="Arial" pitchFamily="34" charset="0"/>
              </a:rPr>
              <a:t>MBO</a:t>
            </a:r>
            <a:endParaRPr lang="nl-NL" sz="2400" b="1">
              <a:solidFill>
                <a:schemeClr val="tx1"/>
              </a:solidFill>
              <a:latin typeface="+mj-lt"/>
              <a:cs typeface="Arial" pitchFamily="34" charset="0"/>
              <a:hlinkClick r:id="rId2" action="ppaction://hlinksldjump"/>
            </a:endParaRPr>
          </a:p>
        </p:txBody>
      </p:sp>
      <p:sp>
        <p:nvSpPr>
          <p:cNvPr id="6" name="Ovaal 5"/>
          <p:cNvSpPr/>
          <p:nvPr/>
        </p:nvSpPr>
        <p:spPr>
          <a:xfrm>
            <a:off x="3694618" y="3143249"/>
            <a:ext cx="2214562" cy="107156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itchFamily="34" charset="0"/>
              </a:rPr>
              <a:t>HBO</a:t>
            </a:r>
          </a:p>
        </p:txBody>
      </p:sp>
      <p:sp>
        <p:nvSpPr>
          <p:cNvPr id="7" name="Ovaal 6"/>
          <p:cNvSpPr/>
          <p:nvPr/>
        </p:nvSpPr>
        <p:spPr>
          <a:xfrm>
            <a:off x="3286125" y="5429250"/>
            <a:ext cx="2714625" cy="1143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itchFamily="34" charset="0"/>
              </a:rPr>
              <a:t>VMBO-T</a:t>
            </a:r>
          </a:p>
        </p:txBody>
      </p:sp>
      <p:cxnSp>
        <p:nvCxnSpPr>
          <p:cNvPr id="8" name="Gekromde verbindingslijn 7"/>
          <p:cNvCxnSpPr>
            <a:stCxn id="7" idx="2"/>
            <a:endCxn id="5" idx="4"/>
          </p:cNvCxnSpPr>
          <p:nvPr/>
        </p:nvCxnSpPr>
        <p:spPr>
          <a:xfrm rot="10800000">
            <a:off x="2307433" y="5278758"/>
            <a:ext cx="978693" cy="721993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Gekromde verbindingslijn 18"/>
          <p:cNvCxnSpPr>
            <a:stCxn id="7" idx="6"/>
          </p:cNvCxnSpPr>
          <p:nvPr/>
        </p:nvCxnSpPr>
        <p:spPr>
          <a:xfrm flipV="1">
            <a:off x="6000750" y="5278438"/>
            <a:ext cx="1103313" cy="722312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Gekromde verbindingslijn 9"/>
          <p:cNvCxnSpPr>
            <a:stCxn id="5" idx="0"/>
            <a:endCxn id="6" idx="2"/>
          </p:cNvCxnSpPr>
          <p:nvPr/>
        </p:nvCxnSpPr>
        <p:spPr>
          <a:xfrm rot="5400000" flipH="1" flipV="1">
            <a:off x="2728212" y="3258251"/>
            <a:ext cx="545626" cy="138718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kromde verbindingslijn 28"/>
          <p:cNvCxnSpPr>
            <a:endCxn id="6" idx="6"/>
          </p:cNvCxnSpPr>
          <p:nvPr/>
        </p:nvCxnSpPr>
        <p:spPr>
          <a:xfrm rot="16200000" flipV="1">
            <a:off x="6238334" y="3349877"/>
            <a:ext cx="535782" cy="1194089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Gekromde verbindingslijn 28"/>
          <p:cNvCxnSpPr>
            <a:endCxn id="13" idx="6"/>
          </p:cNvCxnSpPr>
          <p:nvPr/>
        </p:nvCxnSpPr>
        <p:spPr>
          <a:xfrm rot="16200000" flipV="1">
            <a:off x="5298346" y="2409890"/>
            <a:ext cx="1969728" cy="164011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vaal 12"/>
          <p:cNvSpPr/>
          <p:nvPr/>
        </p:nvSpPr>
        <p:spPr>
          <a:xfrm>
            <a:off x="3891526" y="1780741"/>
            <a:ext cx="1571625" cy="92868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itchFamily="34" charset="0"/>
              </a:rPr>
              <a:t>werk</a:t>
            </a:r>
          </a:p>
        </p:txBody>
      </p:sp>
      <p:cxnSp>
        <p:nvCxnSpPr>
          <p:cNvPr id="14" name="Gekromde verbindingslijn 28"/>
          <p:cNvCxnSpPr>
            <a:stCxn id="5" idx="0"/>
            <a:endCxn id="13" idx="2"/>
          </p:cNvCxnSpPr>
          <p:nvPr/>
        </p:nvCxnSpPr>
        <p:spPr>
          <a:xfrm rot="5400000" flipH="1" flipV="1">
            <a:off x="2109693" y="2442824"/>
            <a:ext cx="1979572" cy="158409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kstvak 105"/>
          <p:cNvSpPr txBox="1">
            <a:spLocks noChangeArrowheads="1"/>
          </p:cNvSpPr>
          <p:nvPr/>
        </p:nvSpPr>
        <p:spPr bwMode="auto">
          <a:xfrm>
            <a:off x="7265559" y="1553509"/>
            <a:ext cx="26054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Leerplicht tot startkwalificatie (minimaal) MBO niveau 2 of een Havo diploma</a:t>
            </a:r>
          </a:p>
        </p:txBody>
      </p:sp>
      <p:sp>
        <p:nvSpPr>
          <p:cNvPr id="16" name="Tekstvak 15"/>
          <p:cNvSpPr txBox="1">
            <a:spLocks noChangeArrowheads="1"/>
          </p:cNvSpPr>
          <p:nvPr/>
        </p:nvSpPr>
        <p:spPr bwMode="auto">
          <a:xfrm>
            <a:off x="1571625" y="5715000"/>
            <a:ext cx="928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80%</a:t>
            </a:r>
          </a:p>
        </p:txBody>
      </p:sp>
      <p:sp>
        <p:nvSpPr>
          <p:cNvPr id="17" name="Tekstvak 16"/>
          <p:cNvSpPr txBox="1">
            <a:spLocks noChangeArrowheads="1"/>
          </p:cNvSpPr>
          <p:nvPr/>
        </p:nvSpPr>
        <p:spPr bwMode="auto">
          <a:xfrm>
            <a:off x="7000875" y="5786438"/>
            <a:ext cx="928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20%</a:t>
            </a:r>
          </a:p>
        </p:txBody>
      </p:sp>
      <p:cxnSp>
        <p:nvCxnSpPr>
          <p:cNvPr id="18" name="Rechte verbindingslijn met pijl 17"/>
          <p:cNvCxnSpPr/>
          <p:nvPr/>
        </p:nvCxnSpPr>
        <p:spPr>
          <a:xfrm flipH="1" flipV="1">
            <a:off x="4860033" y="2709430"/>
            <a:ext cx="262880" cy="4338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ijdelijke aanduiding voor inhoud 4"/>
          <p:cNvSpPr txBox="1">
            <a:spLocks/>
          </p:cNvSpPr>
          <p:nvPr/>
        </p:nvSpPr>
        <p:spPr bwMode="auto">
          <a:xfrm>
            <a:off x="5929313" y="4214813"/>
            <a:ext cx="2347912" cy="10636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42900" marR="0" lvl="0" indent="-342900" algn="ctr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itchFamily="34" charset="0"/>
              </a:rPr>
              <a:t>HAVO 4</a:t>
            </a:r>
          </a:p>
        </p:txBody>
      </p:sp>
    </p:spTree>
    <p:extLst>
      <p:ext uri="{BB962C8B-B14F-4D97-AF65-F5344CB8AC3E}">
        <p14:creationId xmlns:p14="http://schemas.microsoft.com/office/powerpoint/2010/main" val="29650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MBO</a:t>
            </a:r>
            <a:br>
              <a:rPr lang="nl-NL" dirty="0"/>
            </a:br>
            <a:r>
              <a:rPr lang="nl-NL" dirty="0"/>
              <a:t>Middelbaar Beroeps Onderwijs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Vmbo-t (Mavo) overal plaatsbaar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Twee niveaus: 3 (vak) en 4 (middenkader)</a:t>
            </a:r>
            <a:b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015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MBO</a:t>
            </a:r>
          </a:p>
        </p:txBody>
      </p:sp>
      <p:sp>
        <p:nvSpPr>
          <p:cNvPr id="5" name="Tijdelijke aanduiding voor inhoud 4"/>
          <p:cNvSpPr txBox="1">
            <a:spLocks/>
          </p:cNvSpPr>
          <p:nvPr/>
        </p:nvSpPr>
        <p:spPr>
          <a:xfrm>
            <a:off x="5252314" y="3995848"/>
            <a:ext cx="3441605" cy="155881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Vakopleiding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en 3 jaar BOL of BBL</a:t>
            </a:r>
          </a:p>
        </p:txBody>
      </p:sp>
      <p:sp>
        <p:nvSpPr>
          <p:cNvPr id="6" name="Ovaal 5"/>
          <p:cNvSpPr/>
          <p:nvPr/>
        </p:nvSpPr>
        <p:spPr>
          <a:xfrm>
            <a:off x="3576421" y="5564756"/>
            <a:ext cx="2143951" cy="100749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VMBO</a:t>
            </a:r>
          </a:p>
        </p:txBody>
      </p:sp>
      <p:cxnSp>
        <p:nvCxnSpPr>
          <p:cNvPr id="7" name="Gekromde verbindingslijn 6"/>
          <p:cNvCxnSpPr>
            <a:stCxn id="6" idx="2"/>
          </p:cNvCxnSpPr>
          <p:nvPr/>
        </p:nvCxnSpPr>
        <p:spPr>
          <a:xfrm rot="10800000">
            <a:off x="2447765" y="3500437"/>
            <a:ext cx="1128657" cy="2568066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Gekromde verbindingslijn 18"/>
          <p:cNvCxnSpPr>
            <a:stCxn id="6" idx="6"/>
            <a:endCxn id="5" idx="4"/>
          </p:cNvCxnSpPr>
          <p:nvPr/>
        </p:nvCxnSpPr>
        <p:spPr>
          <a:xfrm flipV="1">
            <a:off x="5720372" y="5554663"/>
            <a:ext cx="1252745" cy="513840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ijdelijke aanduiding voor inhoud 4"/>
          <p:cNvSpPr txBox="1">
            <a:spLocks/>
          </p:cNvSpPr>
          <p:nvPr/>
        </p:nvSpPr>
        <p:spPr bwMode="auto">
          <a:xfrm>
            <a:off x="611559" y="1764346"/>
            <a:ext cx="3672409" cy="1736091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42900" marR="0" lvl="0" indent="-342900" algn="ctr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Middenkader</a:t>
            </a:r>
          </a:p>
          <a:p>
            <a:pPr marL="342900" marR="0" lvl="0" indent="-342900" algn="ctr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en 4 jaar BOL</a:t>
            </a:r>
          </a:p>
        </p:txBody>
      </p:sp>
      <p:sp>
        <p:nvSpPr>
          <p:cNvPr id="10" name="Tijdelijke aanduiding voor inhoud 4"/>
          <p:cNvSpPr txBox="1">
            <a:spLocks/>
          </p:cNvSpPr>
          <p:nvPr/>
        </p:nvSpPr>
        <p:spPr bwMode="auto">
          <a:xfrm>
            <a:off x="4932040" y="1772815"/>
            <a:ext cx="3744417" cy="172762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42900" marR="0" lvl="0" indent="-342900" algn="ctr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Specialisten</a:t>
            </a:r>
          </a:p>
          <a:p>
            <a:pPr marL="342900" marR="0" lvl="0" indent="-342900" algn="ctr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opleiding</a:t>
            </a:r>
          </a:p>
          <a:p>
            <a:pPr marL="342900" marR="0" lvl="0" indent="-342900" algn="ctr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jaar BBL</a:t>
            </a:r>
          </a:p>
        </p:txBody>
      </p:sp>
      <p:cxnSp>
        <p:nvCxnSpPr>
          <p:cNvPr id="11" name="Gekromde verbindingslijn 18"/>
          <p:cNvCxnSpPr>
            <a:stCxn id="5" idx="2"/>
          </p:cNvCxnSpPr>
          <p:nvPr/>
        </p:nvCxnSpPr>
        <p:spPr>
          <a:xfrm rot="10800000">
            <a:off x="2447764" y="3500438"/>
            <a:ext cx="2804550" cy="1274819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Gekromde verbindingslijn 18"/>
          <p:cNvCxnSpPr/>
          <p:nvPr/>
        </p:nvCxnSpPr>
        <p:spPr>
          <a:xfrm rot="10800000">
            <a:off x="7236300" y="3500437"/>
            <a:ext cx="720077" cy="637410"/>
          </a:xfrm>
          <a:prstGeom prst="curvedConnector3">
            <a:avLst>
              <a:gd name="adj1" fmla="val -19265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5924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2365DE44F45440826E3C19EF1FB9E1" ma:contentTypeVersion="29" ma:contentTypeDescription="Een nieuw document maken." ma:contentTypeScope="" ma:versionID="680ee13bc21931b651cbbca0030c8cf9">
  <xsd:schema xmlns:xsd="http://www.w3.org/2001/XMLSchema" xmlns:xs="http://www.w3.org/2001/XMLSchema" xmlns:p="http://schemas.microsoft.com/office/2006/metadata/properties" xmlns:ns3="840a43ce-a3c4-41d5-86e7-590ca8d398d7" xmlns:ns4="48423331-8b5c-47b7-946a-a632a6874cc0" targetNamespace="http://schemas.microsoft.com/office/2006/metadata/properties" ma:root="true" ma:fieldsID="cd6f5f4f28519584a3a18aa8f7c85f83" ns3:_="" ns4:_="">
    <xsd:import namespace="840a43ce-a3c4-41d5-86e7-590ca8d398d7"/>
    <xsd:import namespace="48423331-8b5c-47b7-946a-a632a6874cc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a43ce-a3c4-41d5-86e7-590ca8d398d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23331-8b5c-47b7-946a-a632a6874cc0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8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34" nillable="true" ma:displayName="Location" ma:internalName="MediaServiceLocation" ma:readOnly="true">
      <xsd:simpleType>
        <xsd:restriction base="dms:Text"/>
      </xsd:simpleType>
    </xsd:element>
    <xsd:element name="MediaLengthInSeconds" ma:index="3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48423331-8b5c-47b7-946a-a632a6874cc0" xsi:nil="true"/>
    <Invited_Teachers xmlns="48423331-8b5c-47b7-946a-a632a6874cc0" xsi:nil="true"/>
    <Is_Collaboration_Space_Locked xmlns="48423331-8b5c-47b7-946a-a632a6874cc0" xsi:nil="true"/>
    <Owner xmlns="48423331-8b5c-47b7-946a-a632a6874cc0">
      <UserInfo>
        <DisplayName/>
        <AccountId xsi:nil="true"/>
        <AccountType/>
      </UserInfo>
    </Owner>
    <NotebookType xmlns="48423331-8b5c-47b7-946a-a632a6874cc0" xsi:nil="true"/>
    <Students xmlns="48423331-8b5c-47b7-946a-a632a6874cc0">
      <UserInfo>
        <DisplayName/>
        <AccountId xsi:nil="true"/>
        <AccountType/>
      </UserInfo>
    </Students>
    <DefaultSectionNames xmlns="48423331-8b5c-47b7-946a-a632a6874cc0" xsi:nil="true"/>
    <Self_Registration_Enabled xmlns="48423331-8b5c-47b7-946a-a632a6874cc0" xsi:nil="true"/>
    <FolderType xmlns="48423331-8b5c-47b7-946a-a632a6874cc0" xsi:nil="true"/>
    <Teachers xmlns="48423331-8b5c-47b7-946a-a632a6874cc0">
      <UserInfo>
        <DisplayName/>
        <AccountId xsi:nil="true"/>
        <AccountType/>
      </UserInfo>
    </Teachers>
    <Invited_Students xmlns="48423331-8b5c-47b7-946a-a632a6874cc0" xsi:nil="true"/>
    <CultureName xmlns="48423331-8b5c-47b7-946a-a632a6874cc0" xsi:nil="true"/>
    <Student_Groups xmlns="48423331-8b5c-47b7-946a-a632a6874cc0">
      <UserInfo>
        <DisplayName/>
        <AccountId xsi:nil="true"/>
        <AccountType/>
      </UserInfo>
    </Student_Groups>
    <Has_Teacher_Only_SectionGroup xmlns="48423331-8b5c-47b7-946a-a632a6874cc0" xsi:nil="true"/>
  </documentManagement>
</p:properties>
</file>

<file path=customXml/itemProps1.xml><?xml version="1.0" encoding="utf-8"?>
<ds:datastoreItem xmlns:ds="http://schemas.openxmlformats.org/officeDocument/2006/customXml" ds:itemID="{616A0A90-74C3-49E9-A71B-501ACE089C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0a43ce-a3c4-41d5-86e7-590ca8d398d7"/>
    <ds:schemaRef ds:uri="48423331-8b5c-47b7-946a-a632a6874c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EB65B4-9A7A-49BA-9A26-B06778B18F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5D4469-19FB-4184-93F2-0C2D47C7C644}">
  <ds:schemaRefs>
    <ds:schemaRef ds:uri="http://schemas.microsoft.com/office/2006/metadata/properties"/>
    <ds:schemaRef ds:uri="http://schemas.microsoft.com/office/infopath/2007/PartnerControls"/>
    <ds:schemaRef ds:uri="48423331-8b5c-47b7-946a-a632a6874cc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1065</Words>
  <Application>Microsoft Office PowerPoint</Application>
  <PresentationFormat>Breedbeeld</PresentationFormat>
  <Paragraphs>178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26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Century Gothic</vt:lpstr>
      <vt:lpstr>Trebuchet MS</vt:lpstr>
      <vt:lpstr>Wingdings</vt:lpstr>
      <vt:lpstr>Wingdings 3</vt:lpstr>
      <vt:lpstr>Kantoorthema</vt:lpstr>
      <vt:lpstr>Facet</vt:lpstr>
      <vt:lpstr>PowerPoint-presentatie</vt:lpstr>
      <vt:lpstr>PowerPoint-presentatie</vt:lpstr>
      <vt:lpstr>Programma</vt:lpstr>
      <vt:lpstr>Mijzelf voorstellen</vt:lpstr>
      <vt:lpstr>Programma LOB</vt:lpstr>
      <vt:lpstr>Decanaat - introductie</vt:lpstr>
      <vt:lpstr>Na de Hartenlust</vt:lpstr>
      <vt:lpstr>Het MBO Middelbaar Beroeps Onderwijs</vt:lpstr>
      <vt:lpstr>Het MBO</vt:lpstr>
      <vt:lpstr>De HAVO</vt:lpstr>
      <vt:lpstr>Overstapprogramma havo</vt:lpstr>
      <vt:lpstr>Profielwerkstuk</vt:lpstr>
      <vt:lpstr>Zijn er nog vragen?</vt:lpstr>
      <vt:lpstr>Info leerjaar 4 - jaarplanning</vt:lpstr>
      <vt:lpstr>Info leerjaar 4 - jaarplanning</vt:lpstr>
      <vt:lpstr>Info leerjaar 4 - jaarplanning</vt:lpstr>
      <vt:lpstr>Het PTA</vt:lpstr>
      <vt:lpstr>Voorbeeld PTA aardrijkskunde</vt:lpstr>
      <vt:lpstr>Pluspassers</vt:lpstr>
      <vt:lpstr>Wanneer mag een leerling deelnemen aan het centraal examen?</vt:lpstr>
      <vt:lpstr>Wanneer geslaagd?</vt:lpstr>
      <vt:lpstr>Wanneer cum laude geslaagd?</vt:lpstr>
      <vt:lpstr>Debatteren</vt:lpstr>
      <vt:lpstr>Aanwezigheid</vt:lpstr>
      <vt:lpstr>Overige praktische informatie</vt:lpstr>
      <vt:lpstr>Zijn er 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Puts, T.</dc:creator>
  <cp:lastModifiedBy>Puts, T.</cp:lastModifiedBy>
  <cp:revision>1</cp:revision>
  <dcterms:created xsi:type="dcterms:W3CDTF">2023-09-25T08:25:34Z</dcterms:created>
  <dcterms:modified xsi:type="dcterms:W3CDTF">2023-09-25T08:26:06Z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0x010100342365DE44F45440826E3C19EF1FB9E1</vt:lpwstr>
  </property>
</Properties>
</file>